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62" name="Shape 62"/>
          <p:cNvSpPr txBox="1"/>
          <p:nvPr>
            <p:ph idx="1" type="body"/>
          </p:nvPr>
        </p:nvSpPr>
        <p:spPr>
          <a:xfrm>
            <a:off x="701640" y="4416480"/>
            <a:ext cx="56062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3" name="Shape 63"/>
          <p:cNvSpPr/>
          <p:nvPr/>
        </p:nvSpPr>
        <p:spPr>
          <a:xfrm>
            <a:off x="3970440" y="8829720"/>
            <a:ext cx="3036240" cy="464400"/>
          </a:xfrm>
          <a:prstGeom prst="rect">
            <a:avLst/>
          </a:prstGeom>
          <a:no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64" name="Shape 64"/>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232" name="Shape 232"/>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ROBYN WILL ADD SOMETHING AFTER</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In 2010, the MSU health and human department and professor Dan Heil performed a study which showed that alkaline water can actually raise the pH in blood and urine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results only took two week to show an increase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4 weeks they were put back on regular bottled water and the pH levels decreased</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33" name="Shape 233"/>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234" name="Shape 234"/>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244" name="Shape 244"/>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pH scale is logarithmic.  For every 1 point change, the effect is multiplied by 10 times.  It ranges from 0-14.  Anything from 0-6.9 is considered acidic, anything between 7.0 – 7.5 is considered neutral, and anything from 7.6-14 is considered alkaline.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So, what does your diet consist of.  If you look at the chart, the average American diet which consists of wheat, pasta, dairy, and meat is extremely acidic.</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pH of blood is about 7.4.  So, for example wheat has a pH of 4.0 which is about 3.4 points lower.  Based on the scale, this is more than 1000 times more acidic than your blood pH.</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takes 20 parts alkaline to neutralize 1 part acidity</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Lets look at some alkaline foods: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Raw vegetable are always the best.  They have the highest alkaline levels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Raw Spinach has one of the highest pH levels which is about 10</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Avacodos, Mangos, olive oil, artichokes, bell peppers, are all alkaline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What type of water do you drink right now?  Chances are its over-process bottled water.  Bottled water is treated so that everything is removed from it.  The minerals are also removed which makes it acidic.  Demineralized water doesn’t absorb well in the body.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Alkaline water is rich in minerals which are absorbed 30% better than from bottled water</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45" name="Shape 245"/>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246" name="Shape 24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262" name="Shape 262"/>
          <p:cNvSpPr txBox="1"/>
          <p:nvPr>
            <p:ph idx="1" type="body"/>
          </p:nvPr>
        </p:nvSpPr>
        <p:spPr>
          <a:xfrm>
            <a:off x="701640" y="4416480"/>
            <a:ext cx="56062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63" name="Shape 26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288" name="Shape 288"/>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There are more antioxidants in alkaline water than you can imagine.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Antioxidants are created when a free radical steals and electron from the cell which makes the cell unstable.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cell is under oxidative stress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When the antioxidant comes in, it donates an electron to the free radical which then stabilizes it.</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LIST ORP info</a:t>
            </a:r>
            <a:endParaRPr b="0" i="0" sz="2000" u="none" cap="none" strike="noStrike">
              <a:solidFill>
                <a:srgbClr val="000000"/>
              </a:solidFill>
              <a:latin typeface="Arial"/>
              <a:ea typeface="Arial"/>
              <a:cs typeface="Arial"/>
              <a:sym typeface="Arial"/>
            </a:endParaRPr>
          </a:p>
        </p:txBody>
      </p:sp>
      <p:sp>
        <p:nvSpPr>
          <p:cNvPr id="289" name="Shape 289"/>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290" name="Shape 29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nvSpPr>
        <p:spPr>
          <a:xfrm>
            <a:off x="4398840" y="9555120"/>
            <a:ext cx="3371100" cy="5007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298" name="Shape 298"/>
          <p:cNvSpPr txBox="1"/>
          <p:nvPr>
            <p:ph idx="1" type="body"/>
          </p:nvPr>
        </p:nvSpPr>
        <p:spPr>
          <a:xfrm>
            <a:off x="701640" y="4416480"/>
            <a:ext cx="5608200" cy="4182600"/>
          </a:xfrm>
          <a:prstGeom prst="rect">
            <a:avLst/>
          </a:prstGeom>
          <a:noFill/>
          <a:ln>
            <a:noFill/>
          </a:ln>
        </p:spPr>
        <p:txBody>
          <a:bodyPr anchorCtr="0" anchor="t" bIns="46425" lIns="93225" spcFirstLastPara="1" rIns="93225" wrap="square" tIns="46425">
            <a:noAutofit/>
          </a:bodyPr>
          <a:lstStyle/>
          <a:p>
            <a:pPr indent="-215640"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There are more antioxidants in alkaline water than you can imagine.  </a:t>
            </a:r>
            <a:endParaRPr b="0" i="0" sz="2000" u="none" cap="none" strike="noStrike">
              <a:solidFill>
                <a:srgbClr val="000000"/>
              </a:solidFill>
              <a:latin typeface="Arial"/>
              <a:ea typeface="Arial"/>
              <a:cs typeface="Arial"/>
              <a:sym typeface="Arial"/>
            </a:endParaRPr>
          </a:p>
          <a:p>
            <a:pPr indent="-215640"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40"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Antioxidants are created when a free radical steals and electron from the cell which makes the cell unstable.  </a:t>
            </a:r>
            <a:endParaRPr b="0" i="0" sz="2000" u="none" cap="none" strike="noStrike">
              <a:solidFill>
                <a:srgbClr val="000000"/>
              </a:solidFill>
              <a:latin typeface="Arial"/>
              <a:ea typeface="Arial"/>
              <a:cs typeface="Arial"/>
              <a:sym typeface="Arial"/>
            </a:endParaRPr>
          </a:p>
          <a:p>
            <a:pPr indent="-215640"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40"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cell is under oxidative stress</a:t>
            </a:r>
            <a:endParaRPr b="0" i="0" sz="2000" u="none" cap="none" strike="noStrike">
              <a:solidFill>
                <a:srgbClr val="000000"/>
              </a:solidFill>
              <a:latin typeface="Arial"/>
              <a:ea typeface="Arial"/>
              <a:cs typeface="Arial"/>
              <a:sym typeface="Arial"/>
            </a:endParaRPr>
          </a:p>
          <a:p>
            <a:pPr indent="-215640"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40"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When the antioxidant comes in, it donates an electron to the free radical which then stabilizes it.</a:t>
            </a:r>
            <a:endParaRPr b="0" i="0" sz="2000" u="none" cap="none" strike="noStrike">
              <a:solidFill>
                <a:srgbClr val="000000"/>
              </a:solidFill>
              <a:latin typeface="Arial"/>
              <a:ea typeface="Arial"/>
              <a:cs typeface="Arial"/>
              <a:sym typeface="Arial"/>
            </a:endParaRPr>
          </a:p>
          <a:p>
            <a:pPr indent="-215640"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40"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LIST ORP info</a:t>
            </a:r>
            <a:endParaRPr b="0" i="0" sz="2000" u="none" cap="none" strike="noStrike">
              <a:solidFill>
                <a:srgbClr val="000000"/>
              </a:solidFill>
              <a:latin typeface="Arial"/>
              <a:ea typeface="Arial"/>
              <a:cs typeface="Arial"/>
              <a:sym typeface="Arial"/>
            </a:endParaRPr>
          </a:p>
        </p:txBody>
      </p:sp>
      <p:sp>
        <p:nvSpPr>
          <p:cNvPr id="299" name="Shape 299"/>
          <p:cNvSpPr/>
          <p:nvPr/>
        </p:nvSpPr>
        <p:spPr>
          <a:xfrm>
            <a:off x="3970440" y="8829720"/>
            <a:ext cx="303630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300" name="Shape 300"/>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309" name="Shape 309"/>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ROBYN MAY TALK AFTER</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Here are some ORP values of common drinks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Keep in mind that positive is bad and negative is good</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LIST ORP VALUES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10" name="Shape 310"/>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311" name="Shape 311"/>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 name="Shape 33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340" name="Shape 340"/>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Here are references for the information we just went over.  This is just a small sample of what research is available.</a:t>
            </a:r>
            <a:endParaRPr b="0" i="0" sz="1800" u="none" cap="none" strike="noStrike">
              <a:solidFill>
                <a:srgbClr val="000000"/>
              </a:solidFill>
              <a:latin typeface="Arial"/>
              <a:ea typeface="Arial"/>
              <a:cs typeface="Arial"/>
              <a:sym typeface="Arial"/>
            </a:endParaRPr>
          </a:p>
        </p:txBody>
      </p:sp>
      <p:sp>
        <p:nvSpPr>
          <p:cNvPr id="341" name="Shape 341"/>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342" name="Shape 34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350" name="Shape 350"/>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51" name="Shape 351"/>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352" name="Shape 35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74" name="Shape 74"/>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serves many functions in the body that you may not be aware of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Moisten tissues like in the mouth, eyes, and nose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protects organs and other internal parts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helps prevent constipation and cleanses the digestive tract</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helps the absorption of vitamins and minerals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regulates body temperature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keeps joints lubricated</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helps flush out toxins from the liver and kidneys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And finally, it helps deliver oxygen to our cells</a:t>
            </a:r>
            <a:endParaRPr b="0" i="0" sz="2000" u="none" cap="none" strike="noStrike">
              <a:solidFill>
                <a:srgbClr val="000000"/>
              </a:solidFill>
              <a:latin typeface="Arial"/>
              <a:ea typeface="Arial"/>
              <a:cs typeface="Arial"/>
              <a:sym typeface="Arial"/>
            </a:endParaRPr>
          </a:p>
        </p:txBody>
      </p:sp>
      <p:sp>
        <p:nvSpPr>
          <p:cNvPr id="75" name="Shape 75"/>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76" name="Shape 7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372" name="Shape 372"/>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73" name="Shape 373"/>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374" name="Shape 374"/>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395" name="Shape 395"/>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96" name="Shape 396"/>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397" name="Shape 397"/>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431" name="Shape 431"/>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32" name="Shape 432"/>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433" name="Shape 43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461" name="Shape 461"/>
          <p:cNvSpPr txBox="1"/>
          <p:nvPr>
            <p:ph idx="1" type="body"/>
          </p:nvPr>
        </p:nvSpPr>
        <p:spPr>
          <a:xfrm>
            <a:off x="701640" y="4416480"/>
            <a:ext cx="56062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Craig Oster PHD believes that his LIFE Ionizer and alkaline water is a key part of his healing program for his ALS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Barry Zito MLB pitcher uses alkaline water all year long for great results in his training</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Dr. Johnnie Ham MD and his family use it everyday and have seen incredible benefits</a:t>
            </a:r>
            <a:endParaRPr b="0" i="0" sz="2000" u="none" cap="none" strike="noStrike">
              <a:solidFill>
                <a:srgbClr val="000000"/>
              </a:solidFill>
              <a:latin typeface="Arial"/>
              <a:ea typeface="Arial"/>
              <a:cs typeface="Arial"/>
              <a:sym typeface="Arial"/>
            </a:endParaRPr>
          </a:p>
        </p:txBody>
      </p:sp>
      <p:sp>
        <p:nvSpPr>
          <p:cNvPr id="462" name="Shape 462"/>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463" name="Shape 46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473" name="Shape 473"/>
          <p:cNvSpPr txBox="1"/>
          <p:nvPr>
            <p:ph idx="1" type="body"/>
          </p:nvPr>
        </p:nvSpPr>
        <p:spPr>
          <a:xfrm>
            <a:off x="701640" y="4416480"/>
            <a:ext cx="56062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Craig Oster PHD believes that his LIFE Ionizer and alkaline water is a key part of his healing program for his ALS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Barry Zito MLB pitcher uses alkaline water all year long for great results in his training</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Dr. Johnnie Ham MD and his family use it everyday and have seen incredible benefits</a:t>
            </a:r>
            <a:endParaRPr b="0" i="0" sz="2000" u="none" cap="none" strike="noStrike">
              <a:solidFill>
                <a:srgbClr val="000000"/>
              </a:solidFill>
              <a:latin typeface="Arial"/>
              <a:ea typeface="Arial"/>
              <a:cs typeface="Arial"/>
              <a:sym typeface="Arial"/>
            </a:endParaRPr>
          </a:p>
        </p:txBody>
      </p:sp>
      <p:sp>
        <p:nvSpPr>
          <p:cNvPr id="474" name="Shape 474"/>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475" name="Shape 475"/>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485" name="Shape 485"/>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Here are some testimonials from some very happy LIFE Ionizer customers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Dr. Don Colbert who’s a NY Times best Selling Author believes alkaline water is the healthiest water available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Travis Illian who’s a personal trainer for the University of Alabama didn’t experience anymore joint stiffness after only 3 months of using alkaline water</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Dr. Sherry Rogers MD believes that alkaline water rids the body of acidic waste which she thinks is the primary cause of degenerative disease</a:t>
            </a:r>
            <a:endParaRPr b="0" i="0" sz="2000" u="none" cap="none" strike="noStrike">
              <a:solidFill>
                <a:srgbClr val="000000"/>
              </a:solidFill>
              <a:latin typeface="Arial"/>
              <a:ea typeface="Arial"/>
              <a:cs typeface="Arial"/>
              <a:sym typeface="Arial"/>
            </a:endParaRPr>
          </a:p>
        </p:txBody>
      </p:sp>
      <p:sp>
        <p:nvSpPr>
          <p:cNvPr id="486" name="Shape 486"/>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487" name="Shape 487"/>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501" name="Shape 501"/>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Here are some testimonials from some very happy LIFE Ionizer customers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Dr. Don Colbert who’s a NY Times best Selling Author believes alkaline water is the healthiest water available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Travis Illian who’s a personal trainer for the University of Alabama didn’t experience anymore joint stiffness after only 3 months of using alkaline water</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Dr. Sherry Rogers MD believes that alkaline water rids the body of acidic waste which she thinks is the primary cause of degenerative disease</a:t>
            </a:r>
            <a:endParaRPr b="0" i="0" sz="2000" u="none" cap="none" strike="noStrike">
              <a:solidFill>
                <a:srgbClr val="000000"/>
              </a:solidFill>
              <a:latin typeface="Arial"/>
              <a:ea typeface="Arial"/>
              <a:cs typeface="Arial"/>
              <a:sym typeface="Arial"/>
            </a:endParaRPr>
          </a:p>
        </p:txBody>
      </p:sp>
      <p:sp>
        <p:nvSpPr>
          <p:cNvPr id="502" name="Shape 502"/>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503" name="Shape 50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517" name="Shape 517"/>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Craig Oster PHD believes that his LIFE Ionizer and alkaline water is a key part of his healing program for his ALS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Barry Zito MLB pitcher uses alkaline water all year long for great results in his training</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Dr. Johnnie Ham MD and his family use it everyday and have seen incredible benefits</a:t>
            </a:r>
            <a:endParaRPr b="0" i="0" sz="2000" u="none" cap="none" strike="noStrike">
              <a:solidFill>
                <a:srgbClr val="000000"/>
              </a:solidFill>
              <a:latin typeface="Arial"/>
              <a:ea typeface="Arial"/>
              <a:cs typeface="Arial"/>
              <a:sym typeface="Arial"/>
            </a:endParaRPr>
          </a:p>
        </p:txBody>
      </p:sp>
      <p:sp>
        <p:nvSpPr>
          <p:cNvPr id="518" name="Shape 518"/>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519" name="Shape 519"/>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Shape 530"/>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531" name="Shape 531"/>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32" name="Shape 532"/>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533" name="Shape 53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Shape 543"/>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544" name="Shape 544"/>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ROBYN WILL SAY SOMETHING HERE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Now I’d like to talk about how the ionizer actually works.  The first step is filtration.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Our drinking water quality in the US is terrible.  Here in San Diego, our water quality is the 9th worst in the county!  On average, there’s over 300 contaminants in the public water supply.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difference between LIFE and other companies is that we customize the ionizer for your local water supply.  We analyze local water reports and tune the system.  The water supply may have different pH levels, hardness, and mineral concentration.  All of this can effect the way an ionizer performs.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ionizer has a dual, 9-stage filtration system.  We recommend using a pre-filtration system also which can be either our Super Pre-Filter Set or our 5-Stage RO.</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pre-filration system will remove things like pharmaceuticals, VOCs, fluoride, heavy metals, arsenic, lead, bacteria, and much more.  We also have an optional UV light feature that you can add to the ionzier for an extra layer of protection for bacteria</a:t>
            </a:r>
            <a:endParaRPr b="0" i="0" sz="2000" u="none" cap="none" strike="noStrike">
              <a:solidFill>
                <a:srgbClr val="000000"/>
              </a:solidFill>
              <a:latin typeface="Arial"/>
              <a:ea typeface="Arial"/>
              <a:cs typeface="Arial"/>
              <a:sym typeface="Arial"/>
            </a:endParaRPr>
          </a:p>
        </p:txBody>
      </p:sp>
      <p:sp>
        <p:nvSpPr>
          <p:cNvPr id="545" name="Shape 545"/>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546" name="Shape 54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93" name="Shape 93"/>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Dehydration occurs 24 hrs. a day</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happens while you sleep, work, bathe, exercise, even when you breath!</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average adult loses 10 cups of water on a normal day</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In hot or humid weather it can be up to 8 cups an hour!</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Food only accounts for about 20% of water intake a day</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This is why its so important that you drink enough water each day!</a:t>
            </a:r>
            <a:endParaRPr b="0" i="0" sz="2000" u="none" cap="none" strike="noStrike">
              <a:solidFill>
                <a:srgbClr val="000000"/>
              </a:solidFill>
              <a:latin typeface="Arial"/>
              <a:ea typeface="Arial"/>
              <a:cs typeface="Arial"/>
              <a:sym typeface="Arial"/>
            </a:endParaRPr>
          </a:p>
        </p:txBody>
      </p:sp>
      <p:sp>
        <p:nvSpPr>
          <p:cNvPr id="94" name="Shape 94"/>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95" name="Shape 95"/>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Shape 558"/>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559" name="Shape 559"/>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60" name="Shape 560"/>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561" name="Shape 561"/>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Shape 573"/>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574" name="Shape 574"/>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technology the ionizer uses is called electrolysis.  The process starts when ….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THEN LIST</a:t>
            </a:r>
            <a:endParaRPr b="0" i="0" sz="2000" u="none" cap="none" strike="noStrike">
              <a:solidFill>
                <a:srgbClr val="000000"/>
              </a:solidFill>
              <a:latin typeface="Arial"/>
              <a:ea typeface="Arial"/>
              <a:cs typeface="Arial"/>
              <a:sym typeface="Arial"/>
            </a:endParaRPr>
          </a:p>
        </p:txBody>
      </p:sp>
      <p:sp>
        <p:nvSpPr>
          <p:cNvPr id="575" name="Shape 575"/>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576" name="Shape 57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Shape 605"/>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606" name="Shape 606"/>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This is a diagram that also shows the process of electrolysis.  You can see alkaline minerals and negative ions on the left side and acidic elements and positive unhealthy ions on the right side.</a:t>
            </a:r>
            <a:endParaRPr b="0" i="0" sz="2000" u="none" cap="none" strike="noStrike">
              <a:solidFill>
                <a:srgbClr val="000000"/>
              </a:solidFill>
              <a:latin typeface="Arial"/>
              <a:ea typeface="Arial"/>
              <a:cs typeface="Arial"/>
              <a:sym typeface="Arial"/>
            </a:endParaRPr>
          </a:p>
        </p:txBody>
      </p:sp>
      <p:sp>
        <p:nvSpPr>
          <p:cNvPr id="607" name="Shape 607"/>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608" name="Shape 608"/>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Shape 616"/>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617" name="Shape 617"/>
          <p:cNvSpPr txBox="1"/>
          <p:nvPr>
            <p:ph idx="1" type="body"/>
          </p:nvPr>
        </p:nvSpPr>
        <p:spPr>
          <a:xfrm>
            <a:off x="701640" y="4416480"/>
            <a:ext cx="56062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18" name="Shape 618"/>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Shape 626"/>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627" name="Shape 627"/>
          <p:cNvSpPr txBox="1"/>
          <p:nvPr>
            <p:ph idx="1" type="body"/>
          </p:nvPr>
        </p:nvSpPr>
        <p:spPr>
          <a:xfrm>
            <a:off x="777960" y="4776840"/>
            <a:ext cx="6217560" cy="4525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28" name="Shape 628"/>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Shape 634"/>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635" name="Shape 635"/>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36" name="Shape 636"/>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637" name="Shape 637"/>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Shape 649"/>
          <p:cNvSpPr/>
          <p:nvPr/>
        </p:nvSpPr>
        <p:spPr>
          <a:xfrm>
            <a:off x="4398840" y="9555120"/>
            <a:ext cx="3371100" cy="5007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650" name="Shape 650"/>
          <p:cNvSpPr txBox="1"/>
          <p:nvPr>
            <p:ph idx="1" type="body"/>
          </p:nvPr>
        </p:nvSpPr>
        <p:spPr>
          <a:xfrm>
            <a:off x="701640" y="4416480"/>
            <a:ext cx="5608200" cy="4182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51" name="Shape 651"/>
          <p:cNvSpPr/>
          <p:nvPr/>
        </p:nvSpPr>
        <p:spPr>
          <a:xfrm>
            <a:off x="3970440" y="8829720"/>
            <a:ext cx="303630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652" name="Shape 652"/>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Shape 664"/>
          <p:cNvSpPr/>
          <p:nvPr/>
        </p:nvSpPr>
        <p:spPr>
          <a:xfrm>
            <a:off x="4398840" y="9555120"/>
            <a:ext cx="3371100" cy="5007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665" name="Shape 665"/>
          <p:cNvSpPr txBox="1"/>
          <p:nvPr>
            <p:ph idx="1" type="body"/>
          </p:nvPr>
        </p:nvSpPr>
        <p:spPr>
          <a:xfrm>
            <a:off x="701640" y="4416480"/>
            <a:ext cx="5608200" cy="4182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66" name="Shape 666"/>
          <p:cNvSpPr/>
          <p:nvPr/>
        </p:nvSpPr>
        <p:spPr>
          <a:xfrm>
            <a:off x="3970440" y="8829720"/>
            <a:ext cx="303630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667" name="Shape 667"/>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Shape 679"/>
          <p:cNvSpPr/>
          <p:nvPr/>
        </p:nvSpPr>
        <p:spPr>
          <a:xfrm>
            <a:off x="4398840" y="9555120"/>
            <a:ext cx="3371100" cy="5007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680" name="Shape 680"/>
          <p:cNvSpPr txBox="1"/>
          <p:nvPr>
            <p:ph idx="1" type="body"/>
          </p:nvPr>
        </p:nvSpPr>
        <p:spPr>
          <a:xfrm>
            <a:off x="701640" y="4416480"/>
            <a:ext cx="5608200" cy="4182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81" name="Shape 681"/>
          <p:cNvSpPr/>
          <p:nvPr/>
        </p:nvSpPr>
        <p:spPr>
          <a:xfrm>
            <a:off x="3970440" y="8829720"/>
            <a:ext cx="303630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682" name="Shape 682"/>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Shape 694"/>
          <p:cNvSpPr/>
          <p:nvPr/>
        </p:nvSpPr>
        <p:spPr>
          <a:xfrm>
            <a:off x="4398840" y="9555120"/>
            <a:ext cx="3371100" cy="5007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695" name="Shape 695"/>
          <p:cNvSpPr txBox="1"/>
          <p:nvPr>
            <p:ph idx="1" type="body"/>
          </p:nvPr>
        </p:nvSpPr>
        <p:spPr>
          <a:xfrm>
            <a:off x="701640" y="4416480"/>
            <a:ext cx="5608200" cy="4182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96" name="Shape 696"/>
          <p:cNvSpPr/>
          <p:nvPr/>
        </p:nvSpPr>
        <p:spPr>
          <a:xfrm>
            <a:off x="3970440" y="8829720"/>
            <a:ext cx="303630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697" name="Shape 697"/>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117" name="Shape 117"/>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So how do you know when you’re dehydrated?</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One easy way is to check your urine.  Your urine should be light in color.  If its dark then that is a sign you’re dehydrated.</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If you feel thirsty, this mean that you have already been dehydrated for a long time.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LIST FACTS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Over 75% of american’s are chronically dehydrated</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Research indicates that 8-10 glasses of water a day can reduce joint and back pain</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Over 37% of American’s confuse thirst with hunger because they have been dehydrated for so long</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can be the #1 reason why you feel tired during the day</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Just a 2% drop in body water can cause short term memory loss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5 glasses of water a day can significantly reduce colon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 breast cancer, and bladder cancer</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Even being a little dehydrated can slow down your metabolism and athletic performance</a:t>
            </a:r>
            <a:endParaRPr b="0" i="0" sz="2000" u="none" cap="none" strike="noStrike">
              <a:solidFill>
                <a:srgbClr val="000000"/>
              </a:solidFill>
              <a:latin typeface="Arial"/>
              <a:ea typeface="Arial"/>
              <a:cs typeface="Arial"/>
              <a:sym typeface="Arial"/>
            </a:endParaRPr>
          </a:p>
        </p:txBody>
      </p:sp>
      <p:sp>
        <p:nvSpPr>
          <p:cNvPr id="118" name="Shape 118"/>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119" name="Shape 119"/>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Shape 709"/>
          <p:cNvSpPr/>
          <p:nvPr/>
        </p:nvSpPr>
        <p:spPr>
          <a:xfrm>
            <a:off x="4398840" y="9555120"/>
            <a:ext cx="3371100" cy="5007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710" name="Shape 710"/>
          <p:cNvSpPr txBox="1"/>
          <p:nvPr>
            <p:ph idx="1" type="body"/>
          </p:nvPr>
        </p:nvSpPr>
        <p:spPr>
          <a:xfrm>
            <a:off x="701640" y="4416480"/>
            <a:ext cx="5608200" cy="4182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11" name="Shape 711"/>
          <p:cNvSpPr/>
          <p:nvPr/>
        </p:nvSpPr>
        <p:spPr>
          <a:xfrm>
            <a:off x="3970440" y="8829720"/>
            <a:ext cx="303630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712" name="Shape 712"/>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Shape 724"/>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725" name="Shape 725"/>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26" name="Shape 726"/>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727" name="Shape 727"/>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Shape 753"/>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754" name="Shape 754"/>
          <p:cNvSpPr txBox="1"/>
          <p:nvPr>
            <p:ph idx="1" type="body"/>
          </p:nvPr>
        </p:nvSpPr>
        <p:spPr>
          <a:xfrm>
            <a:off x="701640" y="4416480"/>
            <a:ext cx="56080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55" name="Shape 755"/>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756" name="Shape 75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Shape 768"/>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769" name="Shape 769"/>
          <p:cNvSpPr txBox="1"/>
          <p:nvPr>
            <p:ph idx="1" type="body"/>
          </p:nvPr>
        </p:nvSpPr>
        <p:spPr>
          <a:xfrm>
            <a:off x="701640" y="4416480"/>
            <a:ext cx="56062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70" name="Shape 770"/>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771" name="Shape 771"/>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129" name="Shape 129"/>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Research shows that alkaline water hydrates up to 6 times better than bottled water or tap water</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LIST BENEFITS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ROBYN WILL REVIEW</a:t>
            </a:r>
            <a:endParaRPr b="0" i="0" sz="2000" u="none" cap="none" strike="noStrike">
              <a:solidFill>
                <a:srgbClr val="000000"/>
              </a:solidFill>
              <a:latin typeface="Arial"/>
              <a:ea typeface="Arial"/>
              <a:cs typeface="Arial"/>
              <a:sym typeface="Arial"/>
            </a:endParaRPr>
          </a:p>
        </p:txBody>
      </p:sp>
      <p:sp>
        <p:nvSpPr>
          <p:cNvPr id="130" name="Shape 130"/>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131" name="Shape 131"/>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159" name="Shape 159"/>
          <p:cNvSpPr txBox="1"/>
          <p:nvPr>
            <p:ph idx="1" type="body"/>
          </p:nvPr>
        </p:nvSpPr>
        <p:spPr>
          <a:xfrm>
            <a:off x="701640" y="4416480"/>
            <a:ext cx="5606280" cy="4182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60" name="Shape 16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168" name="Shape 168"/>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There’s a lot of research that proves why alkaline water is beneficial.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Raising the pH by just 1 point can prevent issues such as obesity, high blood pressure, high cholesterol, high blood sugar, and kidney stones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Alkaline water can help reduce blood pressure because it supplies calcium and magnesium even for people that cant absorb it very good.</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can also reduce oxidative stress in the liver.  One study found a 43% reduction in chemicals that cause liver damage and an increase in liver antioxidants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69" name="Shape 169"/>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170" name="Shape 17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181" name="Shape 181"/>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ROBYN WILL PROB ADD AFTER EACH ONE</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Alkaline water can help with mineral deficiencies even for people who have clinical digestive issues</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also has an ant-acid effect and can help with upset stomach and heartburn</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Research shows that alkaline water can reduce bones loss in women over the age of 75</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It is proven to raise the antioxidants in the body by and average of 38% and can reduce free radicals by 43%</a:t>
            </a:r>
            <a:endParaRPr b="0" i="0" sz="2000" u="none" cap="none" strike="noStrike">
              <a:solidFill>
                <a:srgbClr val="000000"/>
              </a:solidFill>
              <a:latin typeface="Arial"/>
              <a:ea typeface="Arial"/>
              <a:cs typeface="Arial"/>
              <a:sym typeface="Arial"/>
            </a:endParaRPr>
          </a:p>
        </p:txBody>
      </p:sp>
      <p:sp>
        <p:nvSpPr>
          <p:cNvPr id="182" name="Shape 182"/>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183" name="Shape 18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nvSpPr>
        <p:spPr>
          <a:xfrm>
            <a:off x="4398840" y="9555120"/>
            <a:ext cx="3371040" cy="500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en-US" sz="1400" strike="noStrike">
                <a:solidFill>
                  <a:srgbClr val="000000"/>
                </a:solidFill>
                <a:latin typeface="Times New Roman"/>
                <a:ea typeface="Times New Roman"/>
                <a:cs typeface="Times New Roman"/>
                <a:sym typeface="Times New Roman"/>
              </a:rPr>
              <a:t>‹#›</a:t>
            </a:fld>
            <a:endParaRPr b="0" sz="1800" strike="noStrike">
              <a:solidFill>
                <a:srgbClr val="000000"/>
              </a:solidFill>
              <a:latin typeface="Arial"/>
              <a:ea typeface="Arial"/>
              <a:cs typeface="Arial"/>
              <a:sym typeface="Arial"/>
            </a:endParaRPr>
          </a:p>
        </p:txBody>
      </p:sp>
      <p:sp>
        <p:nvSpPr>
          <p:cNvPr id="194" name="Shape 194"/>
          <p:cNvSpPr txBox="1"/>
          <p:nvPr>
            <p:ph idx="1" type="body"/>
          </p:nvPr>
        </p:nvSpPr>
        <p:spPr>
          <a:xfrm>
            <a:off x="701640" y="4416480"/>
            <a:ext cx="5608080" cy="4182480"/>
          </a:xfrm>
          <a:prstGeom prst="rect">
            <a:avLst/>
          </a:prstGeom>
          <a:noFill/>
          <a:ln>
            <a:noFill/>
          </a:ln>
        </p:spPr>
        <p:txBody>
          <a:bodyPr anchorCtr="0" anchor="t" bIns="46425" lIns="93225" spcFirstLastPara="1" rIns="93225" wrap="square" tIns="46425">
            <a:noAutofit/>
          </a:bodyPr>
          <a:lstStyle/>
          <a:p>
            <a:pPr indent="-215639" lvl="0" marL="21600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LIST BENEFITS</a:t>
            </a:r>
            <a:endParaRPr b="0" i="0" sz="1800" u="none" cap="none" strike="noStrike">
              <a:solidFill>
                <a:srgbClr val="000000"/>
              </a:solidFill>
              <a:latin typeface="Arial"/>
              <a:ea typeface="Arial"/>
              <a:cs typeface="Arial"/>
              <a:sym typeface="Arial"/>
            </a:endParaRPr>
          </a:p>
        </p:txBody>
      </p:sp>
      <p:sp>
        <p:nvSpPr>
          <p:cNvPr id="195" name="Shape 195"/>
          <p:cNvSpPr/>
          <p:nvPr/>
        </p:nvSpPr>
        <p:spPr>
          <a:xfrm>
            <a:off x="3970440" y="8829720"/>
            <a:ext cx="3036240" cy="464400"/>
          </a:xfrm>
          <a:prstGeom prst="rect">
            <a:avLst/>
          </a:pr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None/>
            </a:pPr>
            <a:r>
              <a:rPr b="0" lang="en-US" sz="14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
        <p:nvSpPr>
          <p:cNvPr id="196" name="Shape 19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4" name="Shape 44"/>
        <p:cNvGrpSpPr/>
        <p:nvPr/>
      </p:nvGrpSpPr>
      <p:grpSpPr>
        <a:xfrm>
          <a:off x="0" y="0"/>
          <a:ext cx="0" cy="0"/>
          <a:chOff x="0" y="0"/>
          <a:chExt cx="0" cy="0"/>
        </a:xfrm>
      </p:grpSpPr>
      <p:sp>
        <p:nvSpPr>
          <p:cNvPr id="45" name="Shape 45"/>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Shape 46"/>
          <p:cNvSpPr txBox="1"/>
          <p:nvPr>
            <p:ph idx="1" type="body"/>
          </p:nvPr>
        </p:nvSpPr>
        <p:spPr>
          <a:xfrm>
            <a:off x="457200" y="1604520"/>
            <a:ext cx="822924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 name="Shape 47"/>
          <p:cNvSpPr txBox="1"/>
          <p:nvPr>
            <p:ph idx="2" type="body"/>
          </p:nvPr>
        </p:nvSpPr>
        <p:spPr>
          <a:xfrm>
            <a:off x="457200" y="3682080"/>
            <a:ext cx="822924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8" name="Shape 48"/>
        <p:cNvGrpSpPr/>
        <p:nvPr/>
      </p:nvGrpSpPr>
      <p:grpSpPr>
        <a:xfrm>
          <a:off x="0" y="0"/>
          <a:ext cx="0" cy="0"/>
          <a:chOff x="0" y="0"/>
          <a:chExt cx="0" cy="0"/>
        </a:xfrm>
      </p:grpSpPr>
      <p:sp>
        <p:nvSpPr>
          <p:cNvPr id="49" name="Shape 49"/>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Shape 50"/>
          <p:cNvSpPr txBox="1"/>
          <p:nvPr>
            <p:ph idx="1" type="body"/>
          </p:nvPr>
        </p:nvSpPr>
        <p:spPr>
          <a:xfrm>
            <a:off x="457200" y="160452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 name="Shape 51"/>
          <p:cNvSpPr txBox="1"/>
          <p:nvPr>
            <p:ph idx="2" type="body"/>
          </p:nvPr>
        </p:nvSpPr>
        <p:spPr>
          <a:xfrm>
            <a:off x="4674240" y="160452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Shape 52"/>
          <p:cNvSpPr txBox="1"/>
          <p:nvPr>
            <p:ph idx="3" type="body"/>
          </p:nvPr>
        </p:nvSpPr>
        <p:spPr>
          <a:xfrm>
            <a:off x="4674240" y="368208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Shape 53"/>
          <p:cNvSpPr txBox="1"/>
          <p:nvPr>
            <p:ph idx="4" type="body"/>
          </p:nvPr>
        </p:nvSpPr>
        <p:spPr>
          <a:xfrm>
            <a:off x="457200" y="368208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4" name="Shape 54"/>
        <p:cNvGrpSpPr/>
        <p:nvPr/>
      </p:nvGrpSpPr>
      <p:grpSpPr>
        <a:xfrm>
          <a:off x="0" y="0"/>
          <a:ext cx="0" cy="0"/>
          <a:chOff x="0" y="0"/>
          <a:chExt cx="0" cy="0"/>
        </a:xfrm>
      </p:grpSpPr>
      <p:sp>
        <p:nvSpPr>
          <p:cNvPr id="55" name="Shape 55"/>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457200" y="1604520"/>
            <a:ext cx="8229240" cy="397728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7" name="Shape 57"/>
          <p:cNvSpPr txBox="1"/>
          <p:nvPr>
            <p:ph idx="2" type="body"/>
          </p:nvPr>
        </p:nvSpPr>
        <p:spPr>
          <a:xfrm>
            <a:off x="457200" y="1604520"/>
            <a:ext cx="8229240" cy="397728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58" name="Shape 58"/>
          <p:cNvPicPr preferRelativeResize="0"/>
          <p:nvPr/>
        </p:nvPicPr>
        <p:blipFill rotWithShape="1">
          <a:blip r:embed="rId2">
            <a:alphaModFix/>
          </a:blip>
          <a:srcRect b="0" l="0" r="0" t="0"/>
          <a:stretch/>
        </p:blipFill>
        <p:spPr>
          <a:xfrm>
            <a:off x="2079000" y="1604520"/>
            <a:ext cx="4984920" cy="3977280"/>
          </a:xfrm>
          <a:prstGeom prst="rect">
            <a:avLst/>
          </a:prstGeom>
          <a:noFill/>
          <a:ln>
            <a:noFill/>
          </a:ln>
        </p:spPr>
      </p:pic>
      <p:pic>
        <p:nvPicPr>
          <p:cNvPr id="59" name="Shape 59"/>
          <p:cNvPicPr preferRelativeResize="0"/>
          <p:nvPr/>
        </p:nvPicPr>
        <p:blipFill rotWithShape="1">
          <a:blip r:embed="rId2">
            <a:alphaModFix/>
          </a:blip>
          <a:srcRect b="0" l="0" r="0" t="0"/>
          <a:stretch/>
        </p:blipFill>
        <p:spPr>
          <a:xfrm>
            <a:off x="2079000" y="1604520"/>
            <a:ext cx="4984920" cy="39772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5" name="Shape 15"/>
        <p:cNvGrpSpPr/>
        <p:nvPr/>
      </p:nvGrpSpPr>
      <p:grpSpPr>
        <a:xfrm>
          <a:off x="0" y="0"/>
          <a:ext cx="0" cy="0"/>
          <a:chOff x="0" y="0"/>
          <a:chExt cx="0" cy="0"/>
        </a:xfrm>
      </p:grpSpPr>
      <p:sp>
        <p:nvSpPr>
          <p:cNvPr id="16" name="Shape 16"/>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457200" y="1604520"/>
            <a:ext cx="8229240" cy="3977280"/>
          </a:xfrm>
          <a:prstGeom prst="rect">
            <a:avLst/>
          </a:prstGeom>
          <a:noFill/>
          <a:ln>
            <a:noFill/>
          </a:ln>
        </p:spPr>
        <p:txBody>
          <a:bodyPr anchorCtr="0" anchor="ctr" bIns="91425" lIns="91425" spcFirstLastPara="1" rIns="91425" wrap="square" tIns="91425"/>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8" name="Shape 18"/>
        <p:cNvGrpSpPr/>
        <p:nvPr/>
      </p:nvGrpSpPr>
      <p:grpSpPr>
        <a:xfrm>
          <a:off x="0" y="0"/>
          <a:ext cx="0" cy="0"/>
          <a:chOff x="0" y="0"/>
          <a:chExt cx="0" cy="0"/>
        </a:xfrm>
      </p:grpSpPr>
      <p:sp>
        <p:nvSpPr>
          <p:cNvPr id="19" name="Shape 19"/>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Shape 20"/>
          <p:cNvSpPr txBox="1"/>
          <p:nvPr>
            <p:ph idx="1" type="body"/>
          </p:nvPr>
        </p:nvSpPr>
        <p:spPr>
          <a:xfrm>
            <a:off x="457200" y="1604520"/>
            <a:ext cx="8229240" cy="397728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21" name="Shape 21"/>
        <p:cNvGrpSpPr/>
        <p:nvPr/>
      </p:nvGrpSpPr>
      <p:grpSpPr>
        <a:xfrm>
          <a:off x="0" y="0"/>
          <a:ext cx="0" cy="0"/>
          <a:chOff x="0" y="0"/>
          <a:chExt cx="0" cy="0"/>
        </a:xfrm>
      </p:grpSpPr>
      <p:sp>
        <p:nvSpPr>
          <p:cNvPr id="22" name="Shape 22"/>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457200" y="1604520"/>
            <a:ext cx="4015800" cy="397728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Shape 24"/>
          <p:cNvSpPr txBox="1"/>
          <p:nvPr>
            <p:ph idx="2" type="body"/>
          </p:nvPr>
        </p:nvSpPr>
        <p:spPr>
          <a:xfrm>
            <a:off x="4674240" y="1604520"/>
            <a:ext cx="4015800" cy="397728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7" name="Shape 27"/>
        <p:cNvGrpSpPr/>
        <p:nvPr/>
      </p:nvGrpSpPr>
      <p:grpSpPr>
        <a:xfrm>
          <a:off x="0" y="0"/>
          <a:ext cx="0" cy="0"/>
          <a:chOff x="0" y="0"/>
          <a:chExt cx="0" cy="0"/>
        </a:xfrm>
      </p:grpSpPr>
      <p:sp>
        <p:nvSpPr>
          <p:cNvPr id="28" name="Shape 28"/>
          <p:cNvSpPr txBox="1"/>
          <p:nvPr>
            <p:ph idx="1" type="subTitle"/>
          </p:nvPr>
        </p:nvSpPr>
        <p:spPr>
          <a:xfrm>
            <a:off x="457200" y="273600"/>
            <a:ext cx="8229240" cy="5307840"/>
          </a:xfrm>
          <a:prstGeom prst="rect">
            <a:avLst/>
          </a:prstGeom>
          <a:noFill/>
          <a:ln>
            <a:noFill/>
          </a:ln>
        </p:spPr>
        <p:txBody>
          <a:bodyPr anchorCtr="0" anchor="ctr" bIns="91425" lIns="91425" spcFirstLastPara="1" rIns="91425" wrap="square" tIns="91425"/>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9" name="Shape 29"/>
        <p:cNvGrpSpPr/>
        <p:nvPr/>
      </p:nvGrpSpPr>
      <p:grpSpPr>
        <a:xfrm>
          <a:off x="0" y="0"/>
          <a:ext cx="0" cy="0"/>
          <a:chOff x="0" y="0"/>
          <a:chExt cx="0" cy="0"/>
        </a:xfrm>
      </p:grpSpPr>
      <p:sp>
        <p:nvSpPr>
          <p:cNvPr id="30" name="Shape 30"/>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Shape 31"/>
          <p:cNvSpPr txBox="1"/>
          <p:nvPr>
            <p:ph idx="1" type="body"/>
          </p:nvPr>
        </p:nvSpPr>
        <p:spPr>
          <a:xfrm>
            <a:off x="457200" y="160452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Shape 32"/>
          <p:cNvSpPr txBox="1"/>
          <p:nvPr>
            <p:ph idx="2" type="body"/>
          </p:nvPr>
        </p:nvSpPr>
        <p:spPr>
          <a:xfrm>
            <a:off x="457200" y="368208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Shape 33"/>
          <p:cNvSpPr txBox="1"/>
          <p:nvPr>
            <p:ph idx="3" type="body"/>
          </p:nvPr>
        </p:nvSpPr>
        <p:spPr>
          <a:xfrm>
            <a:off x="4674240" y="1604520"/>
            <a:ext cx="4015800" cy="397728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4" name="Shape 34"/>
        <p:cNvGrpSpPr/>
        <p:nvPr/>
      </p:nvGrpSpPr>
      <p:grpSpPr>
        <a:xfrm>
          <a:off x="0" y="0"/>
          <a:ext cx="0" cy="0"/>
          <a:chOff x="0" y="0"/>
          <a:chExt cx="0" cy="0"/>
        </a:xfrm>
      </p:grpSpPr>
      <p:sp>
        <p:nvSpPr>
          <p:cNvPr id="35" name="Shape 35"/>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Shape 36"/>
          <p:cNvSpPr txBox="1"/>
          <p:nvPr>
            <p:ph idx="1" type="body"/>
          </p:nvPr>
        </p:nvSpPr>
        <p:spPr>
          <a:xfrm>
            <a:off x="457200" y="1604520"/>
            <a:ext cx="4015800" cy="397728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 name="Shape 37"/>
          <p:cNvSpPr txBox="1"/>
          <p:nvPr>
            <p:ph idx="2" type="body"/>
          </p:nvPr>
        </p:nvSpPr>
        <p:spPr>
          <a:xfrm>
            <a:off x="4674240" y="160452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 name="Shape 38"/>
          <p:cNvSpPr txBox="1"/>
          <p:nvPr>
            <p:ph idx="3" type="body"/>
          </p:nvPr>
        </p:nvSpPr>
        <p:spPr>
          <a:xfrm>
            <a:off x="4674240" y="368208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39" name="Shape 39"/>
        <p:cNvGrpSpPr/>
        <p:nvPr/>
      </p:nvGrpSpPr>
      <p:grpSpPr>
        <a:xfrm>
          <a:off x="0" y="0"/>
          <a:ext cx="0" cy="0"/>
          <a:chOff x="0" y="0"/>
          <a:chExt cx="0" cy="0"/>
        </a:xfrm>
      </p:grpSpPr>
      <p:sp>
        <p:nvSpPr>
          <p:cNvPr id="40" name="Shape 40"/>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Shape 41"/>
          <p:cNvSpPr txBox="1"/>
          <p:nvPr>
            <p:ph idx="1" type="body"/>
          </p:nvPr>
        </p:nvSpPr>
        <p:spPr>
          <a:xfrm>
            <a:off x="457200" y="160452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 name="Shape 42"/>
          <p:cNvSpPr txBox="1"/>
          <p:nvPr>
            <p:ph idx="2" type="body"/>
          </p:nvPr>
        </p:nvSpPr>
        <p:spPr>
          <a:xfrm>
            <a:off x="4674240" y="1604520"/>
            <a:ext cx="401580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Shape 43"/>
          <p:cNvSpPr txBox="1"/>
          <p:nvPr>
            <p:ph idx="3" type="body"/>
          </p:nvPr>
        </p:nvSpPr>
        <p:spPr>
          <a:xfrm>
            <a:off x="457200" y="3682080"/>
            <a:ext cx="8229240" cy="189684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p:nvPr/>
        </p:nvSpPr>
        <p:spPr>
          <a:xfrm>
            <a:off x="0" y="5105520"/>
            <a:ext cx="9143280" cy="1751760"/>
          </a:xfrm>
          <a:prstGeom prst="rect">
            <a:avLst/>
          </a:prstGeom>
          <a:gradFill>
            <a:gsLst>
              <a:gs pos="0">
                <a:srgbClr val="FFFFFF"/>
              </a:gs>
              <a:gs pos="100000">
                <a:srgbClr val="B4DCFA"/>
              </a:gs>
            </a:gsLst>
            <a:lin ang="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 name="Shape 7"/>
          <p:cNvSpPr/>
          <p:nvPr/>
        </p:nvSpPr>
        <p:spPr>
          <a:xfrm>
            <a:off x="0" y="0"/>
            <a:ext cx="9143280" cy="5104800"/>
          </a:xfrm>
          <a:prstGeom prst="rect">
            <a:avLst/>
          </a:prstGeom>
          <a:gradFill>
            <a:gsLst>
              <a:gs pos="0">
                <a:srgbClr val="FFFFFF"/>
              </a:gs>
              <a:gs pos="100000">
                <a:srgbClr val="B4DCFA"/>
              </a:gs>
            </a:gsLst>
            <a:lin ang="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 name="Shape 8"/>
          <p:cNvSpPr/>
          <p:nvPr/>
        </p:nvSpPr>
        <p:spPr>
          <a:xfrm>
            <a:off x="0" y="3768840"/>
            <a:ext cx="9143280" cy="2285280"/>
          </a:xfrm>
          <a:prstGeom prst="rect">
            <a:avLst/>
          </a:prstGeom>
          <a:gradFill>
            <a:gsLst>
              <a:gs pos="0">
                <a:srgbClr val="FFFFFF"/>
              </a:gs>
              <a:gs pos="100000">
                <a:srgbClr val="FFFFFF"/>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 name="Shape 9"/>
          <p:cNvSpPr/>
          <p:nvPr/>
        </p:nvSpPr>
        <p:spPr>
          <a:xfrm>
            <a:off x="0" y="1600200"/>
            <a:ext cx="9143280" cy="5104800"/>
          </a:xfrm>
          <a:prstGeom prst="ellipse">
            <a:avLst/>
          </a:prstGeom>
          <a:gradFill>
            <a:gsLst>
              <a:gs pos="0">
                <a:srgbClr val="FFFFFF"/>
              </a:gs>
              <a:gs pos="100000">
                <a:srgbClr val="FFFFFF"/>
              </a:gs>
            </a:gsLst>
            <a:lin ang="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 name="Shape 10"/>
          <p:cNvSpPr/>
          <p:nvPr/>
        </p:nvSpPr>
        <p:spPr>
          <a:xfrm>
            <a:off x="6172200" y="6172200"/>
            <a:ext cx="2513880" cy="36432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457200" y="6172200"/>
            <a:ext cx="3351960" cy="36432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title"/>
          </p:nvPr>
        </p:nvSpPr>
        <p:spPr>
          <a:xfrm>
            <a:off x="457200" y="273600"/>
            <a:ext cx="8229240" cy="1144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body"/>
          </p:nvPr>
        </p:nvSpPr>
        <p:spPr>
          <a:xfrm>
            <a:off x="457200" y="1604520"/>
            <a:ext cx="8229240" cy="397728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16.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1" Type="http://schemas.openxmlformats.org/officeDocument/2006/relationships/hyperlink" Target="http://www.sciencedirect.com/science/article/pii/0003986192902822" TargetMode="External"/><Relationship Id="rId10" Type="http://schemas.openxmlformats.org/officeDocument/2006/relationships/hyperlink" Target="http://www.jissn.com/content/7/1/29" TargetMode="External"/><Relationship Id="rId13" Type="http://schemas.openxmlformats.org/officeDocument/2006/relationships/hyperlink" Target="http://www.inhealthservices.com.au/FRT_acidemia.htm" TargetMode="External"/><Relationship Id="rId12" Type="http://schemas.openxmlformats.org/officeDocument/2006/relationships/hyperlink" Target="http://www.publichealthreviews.eu/show/f/28"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biomedcentral.com/1471-2458/4/56" TargetMode="External"/><Relationship Id="rId4" Type="http://schemas.openxmlformats.org/officeDocument/2006/relationships/hyperlink" Target="http://www.springerlink.com/content/kn41764j65165u3x/fulltext.pdf" TargetMode="External"/><Relationship Id="rId9" Type="http://schemas.openxmlformats.org/officeDocument/2006/relationships/hyperlink" Target="http://web.ebscohost.com/ehost/pdfviewer/pdfviewer?sid=d19a888b-bdf2-4a84-8138-fca11b03df01@sessionmgr4005&amp;vid=2&amp;hid=4112" TargetMode="External"/><Relationship Id="rId15" Type="http://schemas.openxmlformats.org/officeDocument/2006/relationships/hyperlink" Target="http://www.ncbi.nlm.nih.gov/pubmed/18773120" TargetMode="External"/><Relationship Id="rId14" Type="http://schemas.openxmlformats.org/officeDocument/2006/relationships/hyperlink" Target="http://www.ncbi.nlm.nih.gov/pubmed/2000176" TargetMode="External"/><Relationship Id="rId16" Type="http://schemas.openxmlformats.org/officeDocument/2006/relationships/hyperlink" Target="http://www.springerlink.com/content/kn41764j65165u3x/fulltext.pdf" TargetMode="External"/><Relationship Id="rId5" Type="http://schemas.openxmlformats.org/officeDocument/2006/relationships/hyperlink" Target="http://www.inhealthservices.com.au/FRT_acidemia.htm" TargetMode="External"/><Relationship Id="rId6" Type="http://schemas.openxmlformats.org/officeDocument/2006/relationships/hyperlink" Target="http://www.ncbi.nlm.nih.gov/pubmed/7261554" TargetMode="External"/><Relationship Id="rId7" Type="http://schemas.openxmlformats.org/officeDocument/2006/relationships/hyperlink" Target="http://www.ncbi.nlm.nih.gov/pubmed/7261554" TargetMode="External"/><Relationship Id="rId8" Type="http://schemas.openxmlformats.org/officeDocument/2006/relationships/hyperlink" Target="http://www.highbeam.com/doc/1G1-269433201.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24.jpg"/><Relationship Id="rId6"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30.jpg"/><Relationship Id="rId5" Type="http://schemas.openxmlformats.org/officeDocument/2006/relationships/image" Target="../media/image25.jpg"/><Relationship Id="rId6" Type="http://schemas.openxmlformats.org/officeDocument/2006/relationships/image" Target="../media/image31.jpg"/><Relationship Id="rId7"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26.jpg"/><Relationship Id="rId5" Type="http://schemas.openxmlformats.org/officeDocument/2006/relationships/image" Target="../media/image35.jpg"/><Relationship Id="rId6" Type="http://schemas.openxmlformats.org/officeDocument/2006/relationships/image" Target="../media/image37.jpg"/><Relationship Id="rId7" Type="http://schemas.openxmlformats.org/officeDocument/2006/relationships/image" Target="../media/image34.jpg"/><Relationship Id="rId8"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3.jpg"/><Relationship Id="rId4" Type="http://schemas.openxmlformats.org/officeDocument/2006/relationships/image" Target="../media/image95.jpg"/><Relationship Id="rId5" Type="http://schemas.openxmlformats.org/officeDocument/2006/relationships/image" Target="../media/image38.jpg"/><Relationship Id="rId6" Type="http://schemas.openxmlformats.org/officeDocument/2006/relationships/image" Target="../media/image47.jpg"/><Relationship Id="rId7" Type="http://schemas.openxmlformats.org/officeDocument/2006/relationships/image" Target="../media/image41.jpg"/><Relationship Id="rId8" Type="http://schemas.openxmlformats.org/officeDocument/2006/relationships/image" Target="../media/image5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6.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1.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5.jpg"/><Relationship Id="rId4" Type="http://schemas.openxmlformats.org/officeDocument/2006/relationships/image" Target="../media/image42.jpg"/><Relationship Id="rId5" Type="http://schemas.openxmlformats.org/officeDocument/2006/relationships/image" Target="../media/image56.jpg"/><Relationship Id="rId6"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4.jpg"/><Relationship Id="rId4" Type="http://schemas.openxmlformats.org/officeDocument/2006/relationships/image" Target="../media/image55.png"/><Relationship Id="rId5" Type="http://schemas.openxmlformats.org/officeDocument/2006/relationships/image" Target="../media/image48.png"/><Relationship Id="rId6"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4.jpg"/><Relationship Id="rId4" Type="http://schemas.openxmlformats.org/officeDocument/2006/relationships/image" Target="../media/image49.jpg"/><Relationship Id="rId5" Type="http://schemas.openxmlformats.org/officeDocument/2006/relationships/image" Target="../media/image5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9.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0.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7.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www.lifeionizers.com/blog/water-ionizers/alkaline-water-machine-saves-money" TargetMode="External"/><Relationship Id="rId4" Type="http://schemas.openxmlformats.org/officeDocument/2006/relationships/image" Target="../media/image61.png"/><Relationship Id="rId5"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65.png"/><Relationship Id="rId5" Type="http://schemas.openxmlformats.org/officeDocument/2006/relationships/image" Target="../media/image62.png"/><Relationship Id="rId6"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62.png"/><Relationship Id="rId5" Type="http://schemas.openxmlformats.org/officeDocument/2006/relationships/image" Target="../media/image52.png"/><Relationship Id="rId6"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62.png"/><Relationship Id="rId5" Type="http://schemas.openxmlformats.org/officeDocument/2006/relationships/image" Target="../media/image52.png"/><Relationship Id="rId6" Type="http://schemas.openxmlformats.org/officeDocument/2006/relationships/image" Target="../media/image7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62.png"/><Relationship Id="rId5" Type="http://schemas.openxmlformats.org/officeDocument/2006/relationships/image" Target="../media/image52.png"/><Relationship Id="rId6" Type="http://schemas.openxmlformats.org/officeDocument/2006/relationships/image" Target="../media/image8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62.png"/><Relationship Id="rId5" Type="http://schemas.openxmlformats.org/officeDocument/2006/relationships/image" Target="../media/image52.png"/><Relationship Id="rId6" Type="http://schemas.openxmlformats.org/officeDocument/2006/relationships/image" Target="../media/image8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62.png"/><Relationship Id="rId5" Type="http://schemas.openxmlformats.org/officeDocument/2006/relationships/image" Target="../media/image52.png"/><Relationship Id="rId6" Type="http://schemas.openxmlformats.org/officeDocument/2006/relationships/image" Target="../media/image86.png"/></Relationships>
</file>

<file path=ppt/slides/_rels/slide41.xml.rels><?xml version="1.0" encoding="UTF-8" standalone="yes"?><Relationships xmlns="http://schemas.openxmlformats.org/package/2006/relationships"><Relationship Id="rId20" Type="http://schemas.openxmlformats.org/officeDocument/2006/relationships/image" Target="../media/image80.jpg"/><Relationship Id="rId11" Type="http://schemas.openxmlformats.org/officeDocument/2006/relationships/image" Target="../media/image77.jpg"/><Relationship Id="rId22" Type="http://schemas.openxmlformats.org/officeDocument/2006/relationships/image" Target="../media/image82.jpg"/><Relationship Id="rId10" Type="http://schemas.openxmlformats.org/officeDocument/2006/relationships/image" Target="../media/image72.jpg"/><Relationship Id="rId21" Type="http://schemas.openxmlformats.org/officeDocument/2006/relationships/image" Target="../media/image88.jpg"/><Relationship Id="rId13" Type="http://schemas.openxmlformats.org/officeDocument/2006/relationships/image" Target="../media/image78.jpg"/><Relationship Id="rId12" Type="http://schemas.openxmlformats.org/officeDocument/2006/relationships/image" Target="../media/image70.jpg"/><Relationship Id="rId23" Type="http://schemas.openxmlformats.org/officeDocument/2006/relationships/image" Target="../media/image90.jpg"/><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6.jpg"/><Relationship Id="rId4" Type="http://schemas.openxmlformats.org/officeDocument/2006/relationships/image" Target="../media/image69.jpg"/><Relationship Id="rId9" Type="http://schemas.openxmlformats.org/officeDocument/2006/relationships/image" Target="../media/image83.jpg"/><Relationship Id="rId15" Type="http://schemas.openxmlformats.org/officeDocument/2006/relationships/image" Target="../media/image73.jpg"/><Relationship Id="rId14" Type="http://schemas.openxmlformats.org/officeDocument/2006/relationships/image" Target="../media/image75.jpg"/><Relationship Id="rId17" Type="http://schemas.openxmlformats.org/officeDocument/2006/relationships/image" Target="../media/image85.jpg"/><Relationship Id="rId16" Type="http://schemas.openxmlformats.org/officeDocument/2006/relationships/image" Target="../media/image74.jpg"/><Relationship Id="rId5" Type="http://schemas.openxmlformats.org/officeDocument/2006/relationships/image" Target="../media/image63.jpg"/><Relationship Id="rId19" Type="http://schemas.openxmlformats.org/officeDocument/2006/relationships/image" Target="../media/image81.jpg"/><Relationship Id="rId6" Type="http://schemas.openxmlformats.org/officeDocument/2006/relationships/image" Target="../media/image67.jpg"/><Relationship Id="rId18" Type="http://schemas.openxmlformats.org/officeDocument/2006/relationships/image" Target="../media/image79.jpg"/><Relationship Id="rId7" Type="http://schemas.openxmlformats.org/officeDocument/2006/relationships/image" Target="../media/image71.jpg"/><Relationship Id="rId8" Type="http://schemas.openxmlformats.org/officeDocument/2006/relationships/image" Target="../media/image6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93.png"/><Relationship Id="rId5" Type="http://schemas.openxmlformats.org/officeDocument/2006/relationships/image" Target="../media/image92.png"/><Relationship Id="rId6" Type="http://schemas.openxmlformats.org/officeDocument/2006/relationships/image" Target="../media/image9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s://squareup.com/" TargetMode="External"/><Relationship Id="rId4" Type="http://schemas.openxmlformats.org/officeDocument/2006/relationships/hyperlink" Target="https://www.paypal.com/home" TargetMode="External"/><Relationship Id="rId5" Type="http://schemas.openxmlformats.org/officeDocument/2006/relationships/image" Target="../media/image91.png"/><Relationship Id="rId6" Type="http://schemas.openxmlformats.org/officeDocument/2006/relationships/image" Target="../media/image87.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p:nvPr/>
        </p:nvSpPr>
        <p:spPr>
          <a:xfrm>
            <a:off x="-15840" y="15811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en-US" sz="6000" u="none" cap="none" strike="noStrike">
                <a:solidFill>
                  <a:srgbClr val="000000"/>
                </a:solidFill>
                <a:latin typeface="Trebuchet MS"/>
                <a:ea typeface="Trebuchet MS"/>
                <a:cs typeface="Trebuchet MS"/>
                <a:sym typeface="Trebuchet MS"/>
              </a:rPr>
              <a:t>EDUCATIONAL TUTORIAL</a:t>
            </a:r>
            <a:endParaRPr b="0" i="0" sz="1800" u="none" cap="none" strike="noStrike">
              <a:solidFill>
                <a:srgbClr val="000000"/>
              </a:solidFill>
              <a:latin typeface="Arial"/>
              <a:ea typeface="Arial"/>
              <a:cs typeface="Arial"/>
              <a:sym typeface="Arial"/>
            </a:endParaRPr>
          </a:p>
        </p:txBody>
      </p:sp>
      <p:pic>
        <p:nvPicPr>
          <p:cNvPr id="67" name="Shape 67"/>
          <p:cNvPicPr preferRelativeResize="0"/>
          <p:nvPr/>
        </p:nvPicPr>
        <p:blipFill rotWithShape="1">
          <a:blip r:embed="rId3">
            <a:alphaModFix/>
          </a:blip>
          <a:srcRect b="0" l="0" r="0" t="0"/>
          <a:stretch/>
        </p:blipFill>
        <p:spPr>
          <a:xfrm>
            <a:off x="2924280" y="5551560"/>
            <a:ext cx="3048840" cy="1085040"/>
          </a:xfrm>
          <a:prstGeom prst="rect">
            <a:avLst/>
          </a:prstGeom>
          <a:noFill/>
          <a:ln>
            <a:noFill/>
          </a:ln>
        </p:spPr>
      </p:pic>
      <p:pic>
        <p:nvPicPr>
          <p:cNvPr id="68" name="Shape 68"/>
          <p:cNvPicPr preferRelativeResize="0"/>
          <p:nvPr/>
        </p:nvPicPr>
        <p:blipFill rotWithShape="1">
          <a:blip r:embed="rId4">
            <a:alphaModFix/>
          </a:blip>
          <a:srcRect b="0" l="0" r="0" t="0"/>
          <a:stretch/>
        </p:blipFill>
        <p:spPr>
          <a:xfrm>
            <a:off x="2192400" y="3181320"/>
            <a:ext cx="4803120" cy="3199680"/>
          </a:xfrm>
          <a:prstGeom prst="rect">
            <a:avLst/>
          </a:prstGeom>
          <a:noFill/>
          <a:ln>
            <a:noFill/>
          </a:ln>
        </p:spPr>
      </p:pic>
      <p:sp>
        <p:nvSpPr>
          <p:cNvPr id="69" name="Shape 69"/>
          <p:cNvSpPr/>
          <p:nvPr/>
        </p:nvSpPr>
        <p:spPr>
          <a:xfrm>
            <a:off x="-15840" y="0"/>
            <a:ext cx="9143280" cy="1280520"/>
          </a:xfrm>
          <a:prstGeom prst="rect">
            <a:avLst/>
          </a:prstGeom>
          <a:solidFill>
            <a:srgbClr val="45729E"/>
          </a:solidFill>
          <a:ln cap="flat" cmpd="sng" w="9525">
            <a:solidFill>
              <a:srgbClr val="4E67C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15840" y="13824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4800" u="none" cap="none" strike="noStrike">
                <a:solidFill>
                  <a:srgbClr val="000000"/>
                </a:solidFill>
                <a:latin typeface="Trebuchet MS"/>
                <a:ea typeface="Trebuchet MS"/>
                <a:cs typeface="Trebuchet MS"/>
                <a:sym typeface="Trebuchet MS"/>
              </a:rPr>
              <a:t>DEALER INTRODUCTION</a:t>
            </a:r>
            <a:endParaRPr b="0" i="0" sz="1800" u="none" cap="none" strike="noStrike">
              <a:solidFill>
                <a:srgbClr val="000000"/>
              </a:solidFill>
              <a:latin typeface="Arial"/>
              <a:ea typeface="Arial"/>
              <a:cs typeface="Arial"/>
              <a:sym typeface="Arial"/>
            </a:endParaRPr>
          </a:p>
        </p:txBody>
      </p:sp>
      <p:pic>
        <p:nvPicPr>
          <p:cNvPr id="71" name="Shape 71"/>
          <p:cNvPicPr preferRelativeResize="0"/>
          <p:nvPr/>
        </p:nvPicPr>
        <p:blipFill rotWithShape="1">
          <a:blip r:embed="rId5">
            <a:alphaModFix/>
          </a:blip>
          <a:srcRect b="0" l="0" r="0" t="0"/>
          <a:stretch/>
        </p:blipFill>
        <p:spPr>
          <a:xfrm>
            <a:off x="7458120" y="6149880"/>
            <a:ext cx="1332720" cy="4550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p:nvPr/>
        </p:nvSpPr>
        <p:spPr>
          <a:xfrm>
            <a:off x="19080" y="1764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4800" strike="noStrike">
                <a:solidFill>
                  <a:srgbClr val="000000"/>
                </a:solidFill>
                <a:latin typeface="Arial"/>
                <a:ea typeface="Arial"/>
                <a:cs typeface="Arial"/>
                <a:sym typeface="Arial"/>
              </a:rPr>
              <a:t>MORE</a:t>
            </a:r>
            <a:r>
              <a:rPr b="0" lang="en-US" sz="4800" strike="noStrike">
                <a:solidFill>
                  <a:srgbClr val="000000"/>
                </a:solidFill>
                <a:latin typeface="Arial"/>
                <a:ea typeface="Arial"/>
                <a:cs typeface="Arial"/>
                <a:sym typeface="Arial"/>
              </a:rPr>
              <a:t> REASONS TO DRINK</a:t>
            </a:r>
            <a:endParaRPr b="0" sz="1800" strike="noStrike">
              <a:solidFill>
                <a:srgbClr val="000000"/>
              </a:solidFill>
              <a:latin typeface="Arial"/>
              <a:ea typeface="Arial"/>
              <a:cs typeface="Arial"/>
              <a:sym typeface="Arial"/>
            </a:endParaRPr>
          </a:p>
        </p:txBody>
      </p:sp>
      <p:sp>
        <p:nvSpPr>
          <p:cNvPr id="237" name="Shape 237"/>
          <p:cNvSpPr/>
          <p:nvPr/>
        </p:nvSpPr>
        <p:spPr>
          <a:xfrm>
            <a:off x="19080" y="70344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ALKALINE WATER</a:t>
            </a:r>
            <a:endParaRPr b="0" sz="1800" strike="noStrike">
              <a:solidFill>
                <a:srgbClr val="000000"/>
              </a:solidFill>
              <a:latin typeface="Arial"/>
              <a:ea typeface="Arial"/>
              <a:cs typeface="Arial"/>
              <a:sym typeface="Arial"/>
            </a:endParaRPr>
          </a:p>
        </p:txBody>
      </p:sp>
      <p:pic>
        <p:nvPicPr>
          <p:cNvPr id="238" name="Shape 238"/>
          <p:cNvPicPr preferRelativeResize="0"/>
          <p:nvPr/>
        </p:nvPicPr>
        <p:blipFill rotWithShape="1">
          <a:blip r:embed="rId3">
            <a:alphaModFix/>
          </a:blip>
          <a:srcRect b="0" l="0" r="0" t="0"/>
          <a:stretch/>
        </p:blipFill>
        <p:spPr>
          <a:xfrm>
            <a:off x="3192480" y="2125800"/>
            <a:ext cx="3009240" cy="2110680"/>
          </a:xfrm>
          <a:prstGeom prst="rect">
            <a:avLst/>
          </a:prstGeom>
          <a:noFill/>
          <a:ln>
            <a:noFill/>
          </a:ln>
        </p:spPr>
      </p:pic>
      <p:sp>
        <p:nvSpPr>
          <p:cNvPr id="239" name="Shape 239"/>
          <p:cNvSpPr/>
          <p:nvPr/>
        </p:nvSpPr>
        <p:spPr>
          <a:xfrm>
            <a:off x="797040" y="4740120"/>
            <a:ext cx="7585920" cy="1710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In 2010, </a:t>
            </a:r>
            <a:r>
              <a:rPr b="0" lang="en-US" sz="1800" strike="noStrike">
                <a:solidFill>
                  <a:srgbClr val="000000"/>
                </a:solidFill>
                <a:latin typeface="Arial"/>
                <a:ea typeface="Arial"/>
                <a:cs typeface="Arial"/>
                <a:sym typeface="Arial"/>
              </a:rPr>
              <a:t>the MSU health and human department, Professor Dan Heil and a team of graduate and undergraduate students conducted a study that found that individuals drinking alkaline water were </a:t>
            </a:r>
            <a:r>
              <a:rPr b="1" lang="en-US" sz="1800" strike="noStrike">
                <a:solidFill>
                  <a:srgbClr val="000000"/>
                </a:solidFill>
                <a:latin typeface="Arial"/>
                <a:ea typeface="Arial"/>
                <a:cs typeface="Arial"/>
                <a:sym typeface="Arial"/>
              </a:rPr>
              <a:t>better hydrated </a:t>
            </a:r>
            <a:r>
              <a:rPr b="0" lang="en-US" sz="1800" strike="noStrike">
                <a:solidFill>
                  <a:srgbClr val="000000"/>
                </a:solidFill>
                <a:latin typeface="Arial"/>
                <a:ea typeface="Arial"/>
                <a:cs typeface="Arial"/>
                <a:sym typeface="Arial"/>
              </a:rPr>
              <a:t>and had</a:t>
            </a:r>
            <a:r>
              <a:rPr b="1" lang="en-US" sz="1800" strike="noStrike">
                <a:solidFill>
                  <a:srgbClr val="000000"/>
                </a:solidFill>
                <a:latin typeface="Arial"/>
                <a:ea typeface="Arial"/>
                <a:cs typeface="Arial"/>
                <a:sym typeface="Arial"/>
              </a:rPr>
              <a:t> higher pH levels </a:t>
            </a:r>
            <a:r>
              <a:rPr b="0" lang="en-US" sz="1800" strike="noStrike">
                <a:solidFill>
                  <a:srgbClr val="000000"/>
                </a:solidFill>
                <a:latin typeface="Arial"/>
                <a:ea typeface="Arial"/>
                <a:cs typeface="Arial"/>
                <a:sym typeface="Arial"/>
              </a:rPr>
              <a:t>than those who consumed non-alkaline water.</a:t>
            </a:r>
            <a:endParaRPr b="0" sz="1800" strike="noStrike">
              <a:solidFill>
                <a:srgbClr val="000000"/>
              </a:solidFill>
              <a:latin typeface="Arial"/>
              <a:ea typeface="Arial"/>
              <a:cs typeface="Arial"/>
              <a:sym typeface="Arial"/>
            </a:endParaRPr>
          </a:p>
        </p:txBody>
      </p:sp>
      <p:pic>
        <p:nvPicPr>
          <p:cNvPr id="240" name="Shape 240"/>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241" name="Shape 241"/>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b="0" l="0" r="0" t="0"/>
          <a:stretch/>
        </p:blipFill>
        <p:spPr>
          <a:xfrm>
            <a:off x="0" y="0"/>
            <a:ext cx="9143280" cy="6857280"/>
          </a:xfrm>
          <a:prstGeom prst="rect">
            <a:avLst/>
          </a:prstGeom>
          <a:noFill/>
          <a:ln>
            <a:noFill/>
          </a:ln>
        </p:spPr>
      </p:pic>
      <p:sp>
        <p:nvSpPr>
          <p:cNvPr id="249" name="Shape 249"/>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6600" strike="noStrike">
                <a:solidFill>
                  <a:srgbClr val="000000"/>
                </a:solidFill>
                <a:latin typeface="Arial"/>
                <a:ea typeface="Arial"/>
                <a:cs typeface="Arial"/>
                <a:sym typeface="Arial"/>
              </a:rPr>
              <a:t>FOR WEIGHT LOSS</a:t>
            </a:r>
            <a:endParaRPr b="0" sz="1800" strike="noStrike">
              <a:solidFill>
                <a:srgbClr val="000000"/>
              </a:solidFill>
              <a:latin typeface="Arial"/>
              <a:ea typeface="Arial"/>
              <a:cs typeface="Arial"/>
              <a:sym typeface="Arial"/>
            </a:endParaRPr>
          </a:p>
        </p:txBody>
      </p:sp>
      <p:sp>
        <p:nvSpPr>
          <p:cNvPr id="250" name="Shape 250"/>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400" strike="noStrike">
                <a:solidFill>
                  <a:srgbClr val="000000"/>
                </a:solidFill>
                <a:latin typeface="Arial"/>
                <a:ea typeface="Arial"/>
                <a:cs typeface="Arial"/>
                <a:sym typeface="Arial"/>
              </a:rPr>
              <a:t>ALKALINE WATER</a:t>
            </a:r>
            <a:endParaRPr b="0" sz="1800" strike="noStrike">
              <a:solidFill>
                <a:srgbClr val="000000"/>
              </a:solidFill>
              <a:latin typeface="Arial"/>
              <a:ea typeface="Arial"/>
              <a:cs typeface="Arial"/>
              <a:sym typeface="Arial"/>
            </a:endParaRPr>
          </a:p>
        </p:txBody>
      </p:sp>
      <p:sp>
        <p:nvSpPr>
          <p:cNvPr id="251" name="Shape 251"/>
          <p:cNvSpPr/>
          <p:nvPr/>
        </p:nvSpPr>
        <p:spPr>
          <a:xfrm>
            <a:off x="3733920" y="1981080"/>
            <a:ext cx="4296600" cy="146772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lang="en-US" sz="1600" strike="noStrike">
                <a:solidFill>
                  <a:srgbClr val="000000"/>
                </a:solidFill>
                <a:latin typeface="Trebuchet MS"/>
                <a:ea typeface="Trebuchet MS"/>
                <a:cs typeface="Trebuchet MS"/>
                <a:sym typeface="Trebuchet MS"/>
              </a:rPr>
              <a:t>Study:</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Effect of daily consumption of 2 liters of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electrolyzed water for 2 months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Study participants made no changes to their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diet other than consuming alkaline water.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52" name="Shape 252"/>
          <p:cNvSpPr/>
          <p:nvPr/>
        </p:nvSpPr>
        <p:spPr>
          <a:xfrm>
            <a:off x="3770280" y="5018040"/>
            <a:ext cx="3990240" cy="15440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lang="en-US" sz="1800" strike="noStrike">
                <a:solidFill>
                  <a:srgbClr val="000000"/>
                </a:solidFill>
                <a:latin typeface="Trebuchet MS"/>
                <a:ea typeface="Trebuchet MS"/>
                <a:cs typeface="Trebuchet MS"/>
                <a:sym typeface="Trebuchet MS"/>
              </a:rPr>
              <a:t>Results: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Beginning:    255 lbs.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Month One:   249 lbs.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Month Two:  243 lbs.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53" name="Shape 253"/>
          <p:cNvSpPr/>
          <p:nvPr/>
        </p:nvSpPr>
        <p:spPr>
          <a:xfrm>
            <a:off x="2197080" y="1422360"/>
            <a:ext cx="4749120" cy="49788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Based on Clinical Research</a:t>
            </a:r>
            <a:endParaRPr b="0" sz="1800" strike="noStrike">
              <a:solidFill>
                <a:srgbClr val="000000"/>
              </a:solidFill>
              <a:latin typeface="Arial"/>
              <a:ea typeface="Arial"/>
              <a:cs typeface="Arial"/>
              <a:sym typeface="Arial"/>
            </a:endParaRPr>
          </a:p>
        </p:txBody>
      </p:sp>
      <p:sp>
        <p:nvSpPr>
          <p:cNvPr id="254" name="Shape 254"/>
          <p:cNvSpPr/>
          <p:nvPr/>
        </p:nvSpPr>
        <p:spPr>
          <a:xfrm>
            <a:off x="3770280" y="6064200"/>
            <a:ext cx="4201560" cy="49788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1" lang="en-US" sz="1800" strike="noStrike">
                <a:solidFill>
                  <a:srgbClr val="000000"/>
                </a:solidFill>
                <a:latin typeface="Trebuchet MS"/>
                <a:ea typeface="Trebuchet MS"/>
                <a:cs typeface="Trebuchet MS"/>
                <a:sym typeface="Trebuchet MS"/>
              </a:rPr>
              <a:t>12 lbs. lost in Two Months!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55" name="Shape 255"/>
          <p:cNvSpPr/>
          <p:nvPr/>
        </p:nvSpPr>
        <p:spPr>
          <a:xfrm>
            <a:off x="419040" y="3621240"/>
            <a:ext cx="2080440" cy="5850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2 Men, 2 Women</a:t>
            </a:r>
            <a:endParaRPr b="0" sz="1800" strike="noStrike">
              <a:solidFill>
                <a:srgbClr val="000000"/>
              </a:solidFill>
              <a:latin typeface="Arial"/>
              <a:ea typeface="Arial"/>
              <a:cs typeface="Arial"/>
              <a:sym typeface="Arial"/>
            </a:endParaRPr>
          </a:p>
        </p:txBody>
      </p:sp>
      <p:pic>
        <p:nvPicPr>
          <p:cNvPr id="256" name="Shape 256"/>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257" name="Shape 257"/>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258" name="Shape 258"/>
          <p:cNvPicPr preferRelativeResize="0"/>
          <p:nvPr/>
        </p:nvPicPr>
        <p:blipFill rotWithShape="1">
          <a:blip r:embed="rId5">
            <a:alphaModFix/>
          </a:blip>
          <a:srcRect b="0" l="0" r="0" t="0"/>
          <a:stretch/>
        </p:blipFill>
        <p:spPr>
          <a:xfrm>
            <a:off x="419040" y="2387520"/>
            <a:ext cx="2058120" cy="1254960"/>
          </a:xfrm>
          <a:prstGeom prst="rect">
            <a:avLst/>
          </a:prstGeom>
          <a:noFill/>
          <a:ln>
            <a:noFill/>
          </a:ln>
        </p:spPr>
      </p:pic>
      <p:sp>
        <p:nvSpPr>
          <p:cNvPr id="259" name="Shape 259"/>
          <p:cNvSpPr/>
          <p:nvPr/>
        </p:nvSpPr>
        <p:spPr>
          <a:xfrm>
            <a:off x="298440" y="1676520"/>
            <a:ext cx="2179080" cy="72144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b="0" l="0" r="0" t="0"/>
          <a:stretch/>
        </p:blipFill>
        <p:spPr>
          <a:xfrm>
            <a:off x="0" y="0"/>
            <a:ext cx="9143280" cy="6857280"/>
          </a:xfrm>
          <a:prstGeom prst="rect">
            <a:avLst/>
          </a:prstGeom>
          <a:noFill/>
          <a:ln>
            <a:noFill/>
          </a:ln>
        </p:spPr>
      </p:pic>
      <p:sp>
        <p:nvSpPr>
          <p:cNvPr id="266" name="Shape 266"/>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5400" strike="noStrike">
                <a:solidFill>
                  <a:srgbClr val="000000"/>
                </a:solidFill>
                <a:latin typeface="Arial"/>
                <a:ea typeface="Arial"/>
                <a:cs typeface="Arial"/>
                <a:sym typeface="Arial"/>
              </a:rPr>
              <a:t>LOWER CHOLESTEROL</a:t>
            </a:r>
            <a:endParaRPr b="0" sz="1800" strike="noStrike">
              <a:solidFill>
                <a:srgbClr val="000000"/>
              </a:solidFill>
              <a:latin typeface="Arial"/>
              <a:ea typeface="Arial"/>
              <a:cs typeface="Arial"/>
              <a:sym typeface="Arial"/>
            </a:endParaRPr>
          </a:p>
        </p:txBody>
      </p:sp>
      <p:sp>
        <p:nvSpPr>
          <p:cNvPr id="267" name="Shape 267"/>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3600" strike="noStrike">
                <a:solidFill>
                  <a:srgbClr val="000000"/>
                </a:solidFill>
                <a:latin typeface="Arial"/>
                <a:ea typeface="Arial"/>
                <a:cs typeface="Arial"/>
                <a:sym typeface="Arial"/>
              </a:rPr>
              <a:t>ALKALINE WATER SHOWN TO</a:t>
            </a:r>
            <a:endParaRPr b="0" sz="1800" strike="noStrike">
              <a:solidFill>
                <a:srgbClr val="000000"/>
              </a:solidFill>
              <a:latin typeface="Arial"/>
              <a:ea typeface="Arial"/>
              <a:cs typeface="Arial"/>
              <a:sym typeface="Arial"/>
            </a:endParaRPr>
          </a:p>
        </p:txBody>
      </p:sp>
      <p:sp>
        <p:nvSpPr>
          <p:cNvPr id="268" name="Shape 268"/>
          <p:cNvSpPr/>
          <p:nvPr/>
        </p:nvSpPr>
        <p:spPr>
          <a:xfrm>
            <a:off x="3733920" y="1981320"/>
            <a:ext cx="4296600" cy="14676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lang="en-US" sz="1600" strike="noStrike">
                <a:solidFill>
                  <a:srgbClr val="000000"/>
                </a:solidFill>
                <a:latin typeface="Trebuchet MS"/>
                <a:ea typeface="Trebuchet MS"/>
                <a:cs typeface="Trebuchet MS"/>
                <a:sym typeface="Trebuchet MS"/>
              </a:rPr>
              <a:t>Study:</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Effect of daily consumption of 2 liters of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electrolyzed water for 2 months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Study participants made no changes to their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diet other than consuming alkaline water.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69" name="Shape 269"/>
          <p:cNvSpPr/>
          <p:nvPr/>
        </p:nvSpPr>
        <p:spPr>
          <a:xfrm>
            <a:off x="3733920" y="5029320"/>
            <a:ext cx="4609500" cy="12900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lang="en-US" sz="1600" strike="noStrike">
                <a:solidFill>
                  <a:srgbClr val="000000"/>
                </a:solidFill>
                <a:latin typeface="Trebuchet MS"/>
                <a:ea typeface="Trebuchet MS"/>
                <a:cs typeface="Trebuchet MS"/>
                <a:sym typeface="Trebuchet MS"/>
              </a:rPr>
              <a:t>Results: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Average Reduction in total cholesterol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was </a:t>
            </a:r>
            <a:r>
              <a:rPr b="1" lang="en-US" sz="1600" strike="noStrike">
                <a:solidFill>
                  <a:srgbClr val="000000"/>
                </a:solidFill>
                <a:latin typeface="Trebuchet MS"/>
                <a:ea typeface="Trebuchet MS"/>
                <a:cs typeface="Trebuchet MS"/>
                <a:sym typeface="Trebuchet MS"/>
              </a:rPr>
              <a:t>17 mg/dl</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70" name="Shape 270"/>
          <p:cNvSpPr/>
          <p:nvPr/>
        </p:nvSpPr>
        <p:spPr>
          <a:xfrm>
            <a:off x="2197080" y="1422360"/>
            <a:ext cx="4749120" cy="49788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Based on Clinical Research</a:t>
            </a:r>
            <a:endParaRPr b="0" sz="1800" strike="noStrike">
              <a:solidFill>
                <a:srgbClr val="000000"/>
              </a:solidFill>
              <a:latin typeface="Arial"/>
              <a:ea typeface="Arial"/>
              <a:cs typeface="Arial"/>
              <a:sym typeface="Arial"/>
            </a:endParaRPr>
          </a:p>
        </p:txBody>
      </p:sp>
      <p:sp>
        <p:nvSpPr>
          <p:cNvPr id="271" name="Shape 271"/>
          <p:cNvSpPr/>
          <p:nvPr/>
        </p:nvSpPr>
        <p:spPr>
          <a:xfrm>
            <a:off x="3733920" y="5867400"/>
            <a:ext cx="4458600" cy="6468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Most significant reductions were seen in triglyceride levels - A reduction of 32.8 mg/dl!</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72" name="Shape 272"/>
          <p:cNvSpPr/>
          <p:nvPr/>
        </p:nvSpPr>
        <p:spPr>
          <a:xfrm>
            <a:off x="419040" y="3606840"/>
            <a:ext cx="2080440" cy="5850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2 Men, 2 Women</a:t>
            </a:r>
            <a:endParaRPr b="0" sz="1800" strike="noStrike">
              <a:solidFill>
                <a:srgbClr val="000000"/>
              </a:solidFill>
              <a:latin typeface="Arial"/>
              <a:ea typeface="Arial"/>
              <a:cs typeface="Arial"/>
              <a:sym typeface="Arial"/>
            </a:endParaRPr>
          </a:p>
        </p:txBody>
      </p:sp>
      <p:pic>
        <p:nvPicPr>
          <p:cNvPr id="273" name="Shape 273"/>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274" name="Shape 274"/>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275" name="Shape 275"/>
          <p:cNvPicPr preferRelativeResize="0"/>
          <p:nvPr/>
        </p:nvPicPr>
        <p:blipFill rotWithShape="1">
          <a:blip r:embed="rId5">
            <a:alphaModFix/>
          </a:blip>
          <a:srcRect b="0" l="0" r="0" t="0"/>
          <a:stretch/>
        </p:blipFill>
        <p:spPr>
          <a:xfrm>
            <a:off x="419040" y="2387520"/>
            <a:ext cx="2058120" cy="1254960"/>
          </a:xfrm>
          <a:prstGeom prst="rect">
            <a:avLst/>
          </a:prstGeom>
          <a:noFill/>
          <a:ln>
            <a:noFill/>
          </a:ln>
        </p:spPr>
      </p:pic>
      <p:sp>
        <p:nvSpPr>
          <p:cNvPr id="276" name="Shape 276"/>
          <p:cNvSpPr/>
          <p:nvPr/>
        </p:nvSpPr>
        <p:spPr>
          <a:xfrm>
            <a:off x="298440" y="1676520"/>
            <a:ext cx="2179080" cy="72144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p:nvPr/>
        </p:nvSpPr>
        <p:spPr>
          <a:xfrm>
            <a:off x="380880" y="1371600"/>
            <a:ext cx="4114080" cy="5257080"/>
          </a:xfrm>
          <a:prstGeom prst="rect">
            <a:avLst/>
          </a:prstGeom>
          <a:noFill/>
          <a:ln>
            <a:noFill/>
          </a:ln>
        </p:spPr>
        <p:txBody>
          <a:bodyPr anchorCtr="0" anchor="t" bIns="45000" lIns="90000" spcFirstLastPara="1" rIns="90000" wrap="square" tIns="45000">
            <a:noAutofit/>
          </a:bodyPr>
          <a:lstStyle/>
          <a:p>
            <a:pPr indent="-342360" lvl="0" marL="343080" marR="0" rtl="0" algn="l">
              <a:lnSpc>
                <a:spcPct val="100000"/>
              </a:lnSpc>
              <a:spcBef>
                <a:spcPts val="0"/>
              </a:spcBef>
              <a:spcAft>
                <a:spcPts val="0"/>
              </a:spcAft>
              <a:buClr>
                <a:srgbClr val="000000"/>
              </a:buClr>
              <a:buSzPts val="1400"/>
              <a:buFont typeface="Arial"/>
              <a:buChar char="•"/>
            </a:pPr>
            <a:r>
              <a:rPr b="0" lang="en-US" sz="1400" strike="noStrike">
                <a:solidFill>
                  <a:srgbClr val="404040"/>
                </a:solidFill>
                <a:latin typeface="Arial"/>
                <a:ea typeface="Arial"/>
                <a:cs typeface="Arial"/>
                <a:sym typeface="Arial"/>
              </a:rPr>
              <a:t>Oxidative stress to brain cells is a major factor in age-related neurodegenerative diseases such as </a:t>
            </a:r>
            <a:r>
              <a:rPr b="1" lang="en-US" sz="1400" strike="noStrike">
                <a:solidFill>
                  <a:srgbClr val="404040"/>
                </a:solidFill>
                <a:latin typeface="Arial"/>
                <a:ea typeface="Arial"/>
                <a:cs typeface="Arial"/>
                <a:sym typeface="Arial"/>
              </a:rPr>
              <a:t>Alzheimer’s</a:t>
            </a:r>
            <a:r>
              <a:rPr b="0" lang="en-US" sz="1400" strike="noStrike">
                <a:solidFill>
                  <a:srgbClr val="404040"/>
                </a:solidFill>
                <a:latin typeface="Arial"/>
                <a:ea typeface="Arial"/>
                <a:cs typeface="Arial"/>
                <a:sym typeface="Arial"/>
              </a:rPr>
              <a:t> and </a:t>
            </a:r>
            <a:r>
              <a:rPr b="1" lang="en-US" sz="1400" strike="noStrike">
                <a:solidFill>
                  <a:srgbClr val="404040"/>
                </a:solidFill>
                <a:latin typeface="Arial"/>
                <a:ea typeface="Arial"/>
                <a:cs typeface="Arial"/>
                <a:sym typeface="Arial"/>
              </a:rPr>
              <a:t>Dementia</a:t>
            </a:r>
            <a:r>
              <a:rPr b="0" lang="en-US" sz="1400" strike="noStrike">
                <a:solidFill>
                  <a:srgbClr val="404040"/>
                </a:solidFill>
                <a:latin typeface="Arial"/>
                <a:ea typeface="Arial"/>
                <a:cs typeface="Arial"/>
                <a:sym typeface="Arial"/>
              </a:rPr>
              <a:t>.</a:t>
            </a:r>
            <a:endParaRPr b="0" sz="1800" strike="noStrike">
              <a:solidFill>
                <a:srgbClr val="000000"/>
              </a:solidFill>
              <a:latin typeface="Arial"/>
              <a:ea typeface="Arial"/>
              <a:cs typeface="Arial"/>
              <a:sym typeface="Arial"/>
            </a:endParaRPr>
          </a:p>
          <a:p>
            <a:pPr indent="-253460" lvl="0" marL="343080" marR="0" rtl="0" algn="l">
              <a:lnSpc>
                <a:spcPct val="100000"/>
              </a:lnSpc>
              <a:spcBef>
                <a:spcPts val="0"/>
              </a:spcBef>
              <a:spcAft>
                <a:spcPts val="0"/>
              </a:spcAft>
              <a:buClr>
                <a:srgbClr val="000000"/>
              </a:buClr>
              <a:buSzPts val="1400"/>
              <a:buFont typeface="Arial"/>
              <a:buNone/>
            </a:pPr>
            <a:r>
              <a:t/>
            </a:r>
            <a:endParaRPr b="0" sz="1400" strike="noStrike">
              <a:solidFill>
                <a:srgbClr val="404040"/>
              </a:solidFill>
              <a:latin typeface="Arial"/>
              <a:ea typeface="Arial"/>
              <a:cs typeface="Arial"/>
              <a:sym typeface="Arial"/>
            </a:endParaRPr>
          </a:p>
          <a:p>
            <a:pPr indent="-342360" lvl="0" marL="343080" marR="0" rtl="0" algn="l">
              <a:lnSpc>
                <a:spcPct val="100000"/>
              </a:lnSpc>
              <a:spcBef>
                <a:spcPts val="0"/>
              </a:spcBef>
              <a:spcAft>
                <a:spcPts val="0"/>
              </a:spcAft>
              <a:buClr>
                <a:srgbClr val="000000"/>
              </a:buClr>
              <a:buSzPts val="1400"/>
              <a:buFont typeface="Arial"/>
              <a:buChar char="•"/>
            </a:pPr>
            <a:r>
              <a:rPr b="0" lang="en-US" sz="1400" strike="noStrike">
                <a:solidFill>
                  <a:srgbClr val="404040"/>
                </a:solidFill>
                <a:latin typeface="Arial"/>
                <a:ea typeface="Arial"/>
                <a:cs typeface="Arial"/>
                <a:sym typeface="Arial"/>
              </a:rPr>
              <a:t>A new study documents laboratory testing that </a:t>
            </a:r>
            <a:r>
              <a:rPr b="1" lang="en-US" sz="1400" strike="noStrike">
                <a:solidFill>
                  <a:srgbClr val="404040"/>
                </a:solidFill>
                <a:latin typeface="Arial"/>
                <a:ea typeface="Arial"/>
                <a:cs typeface="Arial"/>
                <a:sym typeface="Arial"/>
              </a:rPr>
              <a:t>alkaline water from a water ionizer </a:t>
            </a:r>
            <a:r>
              <a:rPr b="0" lang="en-US" sz="1400" strike="noStrike">
                <a:solidFill>
                  <a:srgbClr val="404040"/>
                </a:solidFill>
                <a:latin typeface="Arial"/>
                <a:ea typeface="Arial"/>
                <a:cs typeface="Arial"/>
                <a:sym typeface="Arial"/>
              </a:rPr>
              <a:t>has been shown to </a:t>
            </a:r>
            <a:r>
              <a:rPr b="1" lang="en-US" sz="1400" strike="noStrike">
                <a:solidFill>
                  <a:srgbClr val="404040"/>
                </a:solidFill>
                <a:latin typeface="Arial"/>
                <a:ea typeface="Arial"/>
                <a:cs typeface="Arial"/>
                <a:sym typeface="Arial"/>
              </a:rPr>
              <a:t>reduce</a:t>
            </a:r>
            <a:r>
              <a:rPr b="0" lang="en-US" sz="1400" strike="noStrike">
                <a:solidFill>
                  <a:srgbClr val="404040"/>
                </a:solidFill>
                <a:latin typeface="Arial"/>
                <a:ea typeface="Arial"/>
                <a:cs typeface="Arial"/>
                <a:sym typeface="Arial"/>
              </a:rPr>
              <a:t> or </a:t>
            </a:r>
            <a:r>
              <a:rPr b="1" lang="en-US" sz="1400" strike="noStrike">
                <a:solidFill>
                  <a:srgbClr val="404040"/>
                </a:solidFill>
                <a:latin typeface="Arial"/>
                <a:ea typeface="Arial"/>
                <a:cs typeface="Arial"/>
                <a:sym typeface="Arial"/>
              </a:rPr>
              <a:t>prevent</a:t>
            </a:r>
            <a:r>
              <a:rPr b="0" lang="en-US" sz="1400" strike="noStrike">
                <a:solidFill>
                  <a:srgbClr val="404040"/>
                </a:solidFill>
                <a:latin typeface="Arial"/>
                <a:ea typeface="Arial"/>
                <a:cs typeface="Arial"/>
                <a:sym typeface="Arial"/>
              </a:rPr>
              <a:t> the oxidative damage to brain cells that leads to those neurodegenerative diseases.</a:t>
            </a:r>
            <a:endParaRPr b="0" sz="1800" strike="noStrike">
              <a:solidFill>
                <a:srgbClr val="000000"/>
              </a:solidFill>
              <a:latin typeface="Arial"/>
              <a:ea typeface="Arial"/>
              <a:cs typeface="Arial"/>
              <a:sym typeface="Arial"/>
            </a:endParaRPr>
          </a:p>
          <a:p>
            <a:pPr indent="-253460" lvl="0" marL="343080" marR="0" rtl="0" algn="l">
              <a:lnSpc>
                <a:spcPct val="100000"/>
              </a:lnSpc>
              <a:spcBef>
                <a:spcPts val="0"/>
              </a:spcBef>
              <a:spcAft>
                <a:spcPts val="0"/>
              </a:spcAft>
              <a:buClr>
                <a:srgbClr val="000000"/>
              </a:buClr>
              <a:buSzPts val="1400"/>
              <a:buFont typeface="Arial"/>
              <a:buNone/>
            </a:pPr>
            <a:r>
              <a:t/>
            </a:r>
            <a:endParaRPr b="0" sz="1400" strike="noStrike">
              <a:solidFill>
                <a:srgbClr val="404040"/>
              </a:solidFill>
              <a:latin typeface="Arial"/>
              <a:ea typeface="Arial"/>
              <a:cs typeface="Arial"/>
              <a:sym typeface="Arial"/>
            </a:endParaRPr>
          </a:p>
          <a:p>
            <a:pPr indent="-342360" lvl="0" marL="343080" marR="0" rtl="0" algn="l">
              <a:lnSpc>
                <a:spcPct val="100000"/>
              </a:lnSpc>
              <a:spcBef>
                <a:spcPts val="0"/>
              </a:spcBef>
              <a:spcAft>
                <a:spcPts val="0"/>
              </a:spcAft>
              <a:buClr>
                <a:srgbClr val="000000"/>
              </a:buClr>
              <a:buSzPts val="1400"/>
              <a:buFont typeface="Arial"/>
              <a:buChar char="•"/>
            </a:pPr>
            <a:r>
              <a:rPr b="0" lang="en-US" sz="1400" strike="noStrike">
                <a:solidFill>
                  <a:srgbClr val="404040"/>
                </a:solidFill>
                <a:latin typeface="Arial"/>
                <a:ea typeface="Arial"/>
                <a:cs typeface="Arial"/>
                <a:sym typeface="Arial"/>
              </a:rPr>
              <a:t>When we age, the body’s antioxidant and detoxification systems decline.</a:t>
            </a:r>
            <a:endParaRPr b="0" sz="1800" strike="noStrike">
              <a:solidFill>
                <a:srgbClr val="000000"/>
              </a:solidFill>
              <a:latin typeface="Arial"/>
              <a:ea typeface="Arial"/>
              <a:cs typeface="Arial"/>
              <a:sym typeface="Arial"/>
            </a:endParaRPr>
          </a:p>
          <a:p>
            <a:pPr indent="-253460" lvl="0" marL="343080" marR="0" rtl="0" algn="l">
              <a:lnSpc>
                <a:spcPct val="100000"/>
              </a:lnSpc>
              <a:spcBef>
                <a:spcPts val="0"/>
              </a:spcBef>
              <a:spcAft>
                <a:spcPts val="0"/>
              </a:spcAft>
              <a:buClr>
                <a:srgbClr val="000000"/>
              </a:buClr>
              <a:buSzPts val="1400"/>
              <a:buFont typeface="Arial"/>
              <a:buNone/>
            </a:pPr>
            <a:r>
              <a:t/>
            </a:r>
            <a:endParaRPr b="0" sz="1400" strike="noStrike">
              <a:solidFill>
                <a:srgbClr val="404040"/>
              </a:solidFill>
              <a:latin typeface="Arial"/>
              <a:ea typeface="Arial"/>
              <a:cs typeface="Arial"/>
              <a:sym typeface="Arial"/>
            </a:endParaRPr>
          </a:p>
          <a:p>
            <a:pPr indent="-342360" lvl="0" marL="343080" marR="0" rtl="0" algn="l">
              <a:lnSpc>
                <a:spcPct val="100000"/>
              </a:lnSpc>
              <a:spcBef>
                <a:spcPts val="0"/>
              </a:spcBef>
              <a:spcAft>
                <a:spcPts val="0"/>
              </a:spcAft>
              <a:buClr>
                <a:srgbClr val="000000"/>
              </a:buClr>
              <a:buSzPts val="1400"/>
              <a:buFont typeface="Arial"/>
              <a:buChar char="•"/>
            </a:pPr>
            <a:r>
              <a:rPr b="0" lang="en-US" sz="1400" strike="noStrike">
                <a:solidFill>
                  <a:srgbClr val="404040"/>
                </a:solidFill>
                <a:latin typeface="Arial"/>
                <a:ea typeface="Arial"/>
                <a:cs typeface="Arial"/>
                <a:sym typeface="Arial"/>
              </a:rPr>
              <a:t>The body is then unable to detoxify itself from harmful oxidants AND the body is not producing enough antioxidants to counter the negative oxidants.</a:t>
            </a:r>
            <a:endParaRPr/>
          </a:p>
          <a:p>
            <a:pPr indent="-228060" lvl="0" marL="343080" marR="0" rtl="0" algn="l">
              <a:lnSpc>
                <a:spcPct val="100000"/>
              </a:lnSpc>
              <a:spcBef>
                <a:spcPts val="0"/>
              </a:spcBef>
              <a:spcAft>
                <a:spcPts val="0"/>
              </a:spcAft>
              <a:buClr>
                <a:srgbClr val="000000"/>
              </a:buClr>
              <a:buSzPts val="1800"/>
              <a:buFont typeface="Arial"/>
              <a:buNone/>
            </a:pPr>
            <a:r>
              <a:t/>
            </a:r>
            <a:endParaRPr b="0" sz="1800" strike="noStrike">
              <a:solidFill>
                <a:srgbClr val="000000"/>
              </a:solidFill>
              <a:latin typeface="Arial"/>
              <a:ea typeface="Arial"/>
              <a:cs typeface="Arial"/>
              <a:sym typeface="Arial"/>
            </a:endParaRPr>
          </a:p>
          <a:p>
            <a:pPr indent="-342360" lvl="0" marL="343080" marR="0" rtl="0" algn="l">
              <a:lnSpc>
                <a:spcPct val="100000"/>
              </a:lnSpc>
              <a:spcBef>
                <a:spcPts val="0"/>
              </a:spcBef>
              <a:spcAft>
                <a:spcPts val="0"/>
              </a:spcAft>
              <a:buClr>
                <a:srgbClr val="000000"/>
              </a:buClr>
              <a:buSzPts val="1400"/>
              <a:buFont typeface="Arial"/>
              <a:buChar char="•"/>
            </a:pPr>
            <a:r>
              <a:rPr b="0" lang="en-US" sz="1400" strike="noStrike">
                <a:solidFill>
                  <a:srgbClr val="404040"/>
                </a:solidFill>
                <a:latin typeface="Trebuchet MS"/>
                <a:ea typeface="Trebuchet MS"/>
                <a:cs typeface="Trebuchet MS"/>
                <a:sym typeface="Trebuchet MS"/>
              </a:rPr>
              <a:t>Traditional antioxidants in food and supplements cannot help because of the blood brain barrier.</a:t>
            </a:r>
            <a:endParaRPr b="0" sz="1800" strike="noStrike">
              <a:solidFill>
                <a:srgbClr val="000000"/>
              </a:solidFill>
              <a:latin typeface="Arial"/>
              <a:ea typeface="Arial"/>
              <a:cs typeface="Arial"/>
              <a:sym typeface="Arial"/>
            </a:endParaRPr>
          </a:p>
          <a:p>
            <a:pPr indent="-228060" lvl="0" marL="343080" marR="0" rtl="0" algn="l">
              <a:lnSpc>
                <a:spcPct val="100000"/>
              </a:lnSpc>
              <a:spcBef>
                <a:spcPts val="0"/>
              </a:spcBef>
              <a:spcAft>
                <a:spcPts val="0"/>
              </a:spcAft>
              <a:buClr>
                <a:srgbClr val="000000"/>
              </a:buClr>
              <a:buSzPts val="1800"/>
              <a:buFont typeface="Arial"/>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82" name="Shape 282"/>
          <p:cNvSpPr/>
          <p:nvPr/>
        </p:nvSpPr>
        <p:spPr>
          <a:xfrm>
            <a:off x="19080" y="-22860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3600" strike="noStrike">
                <a:solidFill>
                  <a:srgbClr val="000000"/>
                </a:solidFill>
                <a:latin typeface="Arial"/>
                <a:ea typeface="Arial"/>
                <a:cs typeface="Arial"/>
                <a:sym typeface="Arial"/>
              </a:rPr>
              <a:t>BRAIN HEALTH AND</a:t>
            </a:r>
            <a:endParaRPr b="0" sz="1800" strike="noStrike">
              <a:solidFill>
                <a:srgbClr val="000000"/>
              </a:solidFill>
              <a:latin typeface="Arial"/>
              <a:ea typeface="Arial"/>
              <a:cs typeface="Arial"/>
              <a:sym typeface="Arial"/>
            </a:endParaRPr>
          </a:p>
        </p:txBody>
      </p:sp>
      <p:sp>
        <p:nvSpPr>
          <p:cNvPr id="283" name="Shape 283"/>
          <p:cNvSpPr/>
          <p:nvPr/>
        </p:nvSpPr>
        <p:spPr>
          <a:xfrm>
            <a:off x="19080" y="36360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4800" strike="noStrike">
                <a:solidFill>
                  <a:srgbClr val="000000"/>
                </a:solidFill>
                <a:latin typeface="Arial"/>
                <a:ea typeface="Arial"/>
                <a:cs typeface="Arial"/>
                <a:sym typeface="Arial"/>
              </a:rPr>
              <a:t>ALKALINE IONIZED WATER</a:t>
            </a:r>
            <a:endParaRPr b="0" sz="1800" strike="noStrike">
              <a:solidFill>
                <a:srgbClr val="000000"/>
              </a:solidFill>
              <a:latin typeface="Arial"/>
              <a:ea typeface="Arial"/>
              <a:cs typeface="Arial"/>
              <a:sym typeface="Arial"/>
            </a:endParaRPr>
          </a:p>
        </p:txBody>
      </p:sp>
      <p:sp>
        <p:nvSpPr>
          <p:cNvPr id="284" name="Shape 284"/>
          <p:cNvSpPr/>
          <p:nvPr/>
        </p:nvSpPr>
        <p:spPr>
          <a:xfrm>
            <a:off x="4572000" y="1371600"/>
            <a:ext cx="4114080" cy="3073680"/>
          </a:xfrm>
          <a:prstGeom prst="rect">
            <a:avLst/>
          </a:prstGeom>
          <a:noFill/>
          <a:ln>
            <a:noFill/>
          </a:ln>
        </p:spPr>
        <p:txBody>
          <a:bodyPr anchorCtr="0" anchor="t" bIns="45000" lIns="90000" spcFirstLastPara="1" rIns="90000" wrap="square" tIns="45000">
            <a:noAutofit/>
          </a:bodyPr>
          <a:lstStyle/>
          <a:p>
            <a:pPr indent="-285120" lvl="0" marL="28584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The blood brain barrier separates the brain from the rest of the body’s circulatory system to prevent harmful substances in the blood stream from entering the brain.</a:t>
            </a:r>
            <a:r>
              <a:rPr b="0" lang="en-US" sz="1400" strike="noStrike">
                <a:solidFill>
                  <a:srgbClr val="000000"/>
                </a:solidFill>
                <a:latin typeface="Arial"/>
                <a:ea typeface="Arial"/>
                <a:cs typeface="Arial"/>
                <a:sym typeface="Arial"/>
              </a:rPr>
              <a:t> </a:t>
            </a:r>
            <a:endParaRPr b="0" sz="1400" strike="noStrike">
              <a:solidFill>
                <a:srgbClr val="000000"/>
              </a:solidFill>
              <a:latin typeface="Arial"/>
              <a:ea typeface="Arial"/>
              <a:cs typeface="Arial"/>
              <a:sym typeface="Arial"/>
            </a:endParaRPr>
          </a:p>
          <a:p>
            <a:pPr indent="0" lvl="0" marL="72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285120" lvl="0" marL="285840" marR="0" rtl="0" algn="l">
              <a:lnSpc>
                <a:spcPct val="100000"/>
              </a:lnSpc>
              <a:spcBef>
                <a:spcPts val="0"/>
              </a:spcBef>
              <a:spcAft>
                <a:spcPts val="0"/>
              </a:spcAft>
              <a:buClr>
                <a:srgbClr val="000000"/>
              </a:buClr>
              <a:buSzPts val="1400"/>
              <a:buFont typeface="Arial"/>
              <a:buChar char="•"/>
            </a:pPr>
            <a:r>
              <a:rPr b="0" lang="en-US" sz="1400" strike="noStrike">
                <a:solidFill>
                  <a:srgbClr val="000000"/>
                </a:solidFill>
                <a:latin typeface="Arial"/>
                <a:ea typeface="Arial"/>
                <a:cs typeface="Arial"/>
                <a:sym typeface="Arial"/>
              </a:rPr>
              <a:t>Unfortunately, it also prevents antioxidants from entering the brain, so they can’t prevent the oxidative damage that happens there.</a:t>
            </a:r>
            <a:endParaRPr b="0" sz="1800" strike="noStrike">
              <a:solidFill>
                <a:srgbClr val="000000"/>
              </a:solidFill>
              <a:latin typeface="Arial"/>
              <a:ea typeface="Arial"/>
              <a:cs typeface="Arial"/>
              <a:sym typeface="Arial"/>
            </a:endParaRPr>
          </a:p>
          <a:p>
            <a:pPr indent="-170819" lvl="0" marL="285840" marR="0" rtl="0" algn="l">
              <a:lnSpc>
                <a:spcPct val="100000"/>
              </a:lnSpc>
              <a:spcBef>
                <a:spcPts val="0"/>
              </a:spcBef>
              <a:spcAft>
                <a:spcPts val="0"/>
              </a:spcAft>
              <a:buClr>
                <a:srgbClr val="000000"/>
              </a:buClr>
              <a:buSzPts val="1800"/>
              <a:buFont typeface="Arial"/>
              <a:buNone/>
            </a:pPr>
            <a:r>
              <a:t/>
            </a:r>
            <a:endParaRPr b="0" sz="1800" strike="noStrike">
              <a:solidFill>
                <a:srgbClr val="000000"/>
              </a:solidFill>
              <a:latin typeface="Arial"/>
              <a:ea typeface="Arial"/>
              <a:cs typeface="Arial"/>
              <a:sym typeface="Arial"/>
            </a:endParaRPr>
          </a:p>
          <a:p>
            <a:pPr indent="-285120" lvl="0" marL="285840" marR="0" rtl="0" algn="l">
              <a:lnSpc>
                <a:spcPct val="100000"/>
              </a:lnSpc>
              <a:spcBef>
                <a:spcPts val="0"/>
              </a:spcBef>
              <a:spcAft>
                <a:spcPts val="0"/>
              </a:spcAft>
              <a:buClr>
                <a:srgbClr val="000000"/>
              </a:buClr>
              <a:buSzPts val="1400"/>
              <a:buFont typeface="Arial"/>
              <a:buChar char="•"/>
            </a:pPr>
            <a:r>
              <a:rPr b="1" lang="en-US" sz="1400" strike="noStrike">
                <a:solidFill>
                  <a:srgbClr val="000000"/>
                </a:solidFill>
                <a:latin typeface="Arial"/>
                <a:ea typeface="Arial"/>
                <a:cs typeface="Arial"/>
                <a:sym typeface="Arial"/>
              </a:rPr>
              <a:t>Alkaline water can cross the blood brain barrier</a:t>
            </a:r>
            <a:r>
              <a:rPr b="0" lang="en-US" sz="1400" strike="noStrike">
                <a:solidFill>
                  <a:srgbClr val="000000"/>
                </a:solidFill>
                <a:latin typeface="Arial"/>
                <a:ea typeface="Arial"/>
                <a:cs typeface="Arial"/>
                <a:sym typeface="Arial"/>
              </a:rPr>
              <a:t>, so it is believed to be an </a:t>
            </a:r>
            <a:r>
              <a:rPr b="1" lang="en-US" sz="1400" strike="noStrike">
                <a:solidFill>
                  <a:srgbClr val="000000"/>
                </a:solidFill>
                <a:latin typeface="Arial"/>
                <a:ea typeface="Arial"/>
                <a:cs typeface="Arial"/>
                <a:sym typeface="Arial"/>
              </a:rPr>
              <a:t>ideal way </a:t>
            </a:r>
            <a:r>
              <a:rPr b="0" lang="en-US" sz="1400" strike="noStrike">
                <a:solidFill>
                  <a:srgbClr val="000000"/>
                </a:solidFill>
                <a:latin typeface="Arial"/>
                <a:ea typeface="Arial"/>
                <a:cs typeface="Arial"/>
                <a:sym typeface="Arial"/>
              </a:rPr>
              <a:t>to deliver </a:t>
            </a:r>
            <a:r>
              <a:rPr b="1" lang="en-US" sz="1400" strike="noStrike">
                <a:solidFill>
                  <a:srgbClr val="000000"/>
                </a:solidFill>
                <a:latin typeface="Arial"/>
                <a:ea typeface="Arial"/>
                <a:cs typeface="Arial"/>
                <a:sym typeface="Arial"/>
              </a:rPr>
              <a:t>anti-oxidative protection </a:t>
            </a:r>
            <a:r>
              <a:rPr b="0" lang="en-US" sz="1400" strike="noStrike">
                <a:solidFill>
                  <a:srgbClr val="000000"/>
                </a:solidFill>
                <a:latin typeface="Arial"/>
                <a:ea typeface="Arial"/>
                <a:cs typeface="Arial"/>
                <a:sym typeface="Arial"/>
              </a:rPr>
              <a:t>to the brain.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285" name="Shape 285"/>
          <p:cNvPicPr preferRelativeResize="0"/>
          <p:nvPr/>
        </p:nvPicPr>
        <p:blipFill rotWithShape="1">
          <a:blip r:embed="rId3">
            <a:alphaModFix/>
          </a:blip>
          <a:srcRect b="0" l="0" r="0" t="0"/>
          <a:stretch/>
        </p:blipFill>
        <p:spPr>
          <a:xfrm>
            <a:off x="4952880" y="4038480"/>
            <a:ext cx="3480480" cy="281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id="292" name="Shape 292"/>
          <p:cNvPicPr preferRelativeResize="0"/>
          <p:nvPr/>
        </p:nvPicPr>
        <p:blipFill rotWithShape="1">
          <a:blip r:embed="rId3">
            <a:alphaModFix/>
          </a:blip>
          <a:srcRect b="0" l="0" r="0" t="0"/>
          <a:stretch/>
        </p:blipFill>
        <p:spPr>
          <a:xfrm>
            <a:off x="414240" y="1539840"/>
            <a:ext cx="8404921" cy="2683800"/>
          </a:xfrm>
          <a:prstGeom prst="rect">
            <a:avLst/>
          </a:prstGeom>
          <a:noFill/>
          <a:ln cap="flat" cmpd="sng" w="25550">
            <a:solidFill>
              <a:srgbClr val="FFFFFF"/>
            </a:solidFill>
            <a:prstDash val="solid"/>
            <a:round/>
            <a:headEnd len="sm" w="sm" type="none"/>
            <a:tailEnd len="sm" w="sm" type="none"/>
          </a:ln>
        </p:spPr>
      </p:pic>
      <p:sp>
        <p:nvSpPr>
          <p:cNvPr id="293" name="Shape 293"/>
          <p:cNvSpPr/>
          <p:nvPr/>
        </p:nvSpPr>
        <p:spPr>
          <a:xfrm>
            <a:off x="0" y="-11736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3600" strike="noStrike">
                <a:solidFill>
                  <a:srgbClr val="000000"/>
                </a:solidFill>
                <a:latin typeface="Arial"/>
                <a:ea typeface="Arial"/>
                <a:cs typeface="Arial"/>
                <a:sym typeface="Arial"/>
              </a:rPr>
              <a:t>HOW DOES THE IONIZER WORK?</a:t>
            </a:r>
            <a:endParaRPr b="0" sz="1800" strike="noStrike">
              <a:solidFill>
                <a:srgbClr val="000000"/>
              </a:solidFill>
              <a:latin typeface="Arial"/>
              <a:ea typeface="Arial"/>
              <a:cs typeface="Arial"/>
              <a:sym typeface="Arial"/>
            </a:endParaRPr>
          </a:p>
        </p:txBody>
      </p:sp>
      <p:sp>
        <p:nvSpPr>
          <p:cNvPr id="294" name="Shape 294"/>
          <p:cNvSpPr/>
          <p:nvPr/>
        </p:nvSpPr>
        <p:spPr>
          <a:xfrm>
            <a:off x="0" y="40644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6000" strike="noStrike">
                <a:solidFill>
                  <a:srgbClr val="000000"/>
                </a:solidFill>
                <a:latin typeface="Arial"/>
                <a:ea typeface="Arial"/>
                <a:cs typeface="Arial"/>
                <a:sym typeface="Arial"/>
              </a:rPr>
              <a:t>ANTIOXIDANTS</a:t>
            </a:r>
            <a:endParaRPr b="0" sz="1800" strike="noStrike">
              <a:solidFill>
                <a:srgbClr val="000000"/>
              </a:solidFill>
              <a:latin typeface="Arial"/>
              <a:ea typeface="Arial"/>
              <a:cs typeface="Arial"/>
              <a:sym typeface="Arial"/>
            </a:endParaRPr>
          </a:p>
        </p:txBody>
      </p:sp>
      <p:sp>
        <p:nvSpPr>
          <p:cNvPr id="295" name="Shape 295"/>
          <p:cNvSpPr/>
          <p:nvPr/>
        </p:nvSpPr>
        <p:spPr>
          <a:xfrm>
            <a:off x="444600" y="4570560"/>
            <a:ext cx="8468640" cy="242964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None/>
            </a:pPr>
            <a:r>
              <a:rPr b="1" lang="en-US" sz="1600" strike="noStrike">
                <a:solidFill>
                  <a:srgbClr val="000000"/>
                </a:solidFill>
                <a:latin typeface="Arial"/>
                <a:ea typeface="Arial"/>
                <a:cs typeface="Arial"/>
                <a:sym typeface="Arial"/>
              </a:rPr>
              <a:t>Oxidation Reduction Potential (ORP) is a way to measure </a:t>
            </a:r>
            <a:endParaRPr sz="1800">
              <a:solidFill>
                <a:srgbClr val="000000"/>
              </a:solidFill>
              <a:latin typeface="Arial"/>
              <a:ea typeface="Arial"/>
              <a:cs typeface="Arial"/>
              <a:sym typeface="Arial"/>
            </a:endParaRPr>
          </a:p>
          <a:p>
            <a:pPr indent="0" lvl="0" marL="0" marR="0" rtl="0" algn="ctr">
              <a:spcBef>
                <a:spcPts val="0"/>
              </a:spcBef>
              <a:spcAft>
                <a:spcPts val="0"/>
              </a:spcAft>
              <a:buNone/>
            </a:pPr>
            <a:r>
              <a:rPr b="1" lang="en-US" sz="1600" strike="noStrike">
                <a:solidFill>
                  <a:srgbClr val="000000"/>
                </a:solidFill>
                <a:latin typeface="Arial"/>
                <a:ea typeface="Arial"/>
                <a:cs typeface="Arial"/>
                <a:sym typeface="Arial"/>
              </a:rPr>
              <a:t>antioxidants in water by testing its electrical charge</a:t>
            </a:r>
            <a:endParaRPr b="0" sz="1800" strike="noStrike">
              <a:solidFill>
                <a:srgbClr val="000000"/>
              </a:solidFill>
              <a:latin typeface="Arial"/>
              <a:ea typeface="Arial"/>
              <a:cs typeface="Arial"/>
              <a:sym typeface="Arial"/>
            </a:endParaRPr>
          </a:p>
          <a:p>
            <a:pPr indent="-138959" lvl="0" marL="165239" marR="0" rtl="0" algn="ctr">
              <a:lnSpc>
                <a:spcPct val="100000"/>
              </a:lnSpc>
              <a:spcBef>
                <a:spcPts val="0"/>
              </a:spcBef>
              <a:spcAft>
                <a:spcPts val="0"/>
              </a:spcAft>
              <a:buNone/>
            </a:pPr>
            <a:r>
              <a:rPr b="1" lang="en-US" sz="1600" strike="noStrike">
                <a:solidFill>
                  <a:srgbClr val="000000"/>
                </a:solidFill>
                <a:latin typeface="Arial"/>
                <a:ea typeface="Arial"/>
                <a:cs typeface="Arial"/>
                <a:sym typeface="Arial"/>
              </a:rPr>
              <a:t>(+) Positive ORP = free radicals (</a:t>
            </a:r>
            <a:r>
              <a:rPr b="1" i="1" lang="en-US" sz="1600" strike="noStrike">
                <a:solidFill>
                  <a:srgbClr val="000000"/>
                </a:solidFill>
                <a:latin typeface="Arial"/>
                <a:ea typeface="Arial"/>
                <a:cs typeface="Arial"/>
                <a:sym typeface="Arial"/>
              </a:rPr>
              <a:t>bad</a:t>
            </a:r>
            <a:r>
              <a:rPr b="1" lang="en-US" sz="1600" strike="noStrike">
                <a:solidFill>
                  <a:srgbClr val="000000"/>
                </a:solidFill>
                <a:latin typeface="Arial"/>
                <a:ea typeface="Arial"/>
                <a:cs typeface="Arial"/>
                <a:sym typeface="Arial"/>
              </a:rPr>
              <a:t>)	(-) Negative ORP = antioxidants (</a:t>
            </a:r>
            <a:r>
              <a:rPr b="1" i="1" lang="en-US" sz="1600" strike="noStrike">
                <a:solidFill>
                  <a:srgbClr val="000000"/>
                </a:solidFill>
                <a:latin typeface="Arial"/>
                <a:ea typeface="Arial"/>
                <a:cs typeface="Arial"/>
                <a:sym typeface="Arial"/>
              </a:rPr>
              <a:t>good!</a:t>
            </a:r>
            <a:r>
              <a:rPr b="1" lang="en-US" sz="1600" strike="noStrike">
                <a:solidFill>
                  <a:srgbClr val="000000"/>
                </a:solidFill>
                <a:latin typeface="Arial"/>
                <a:ea typeface="Arial"/>
                <a:cs typeface="Arial"/>
                <a:sym typeface="Arial"/>
              </a:rPr>
              <a:t>)</a:t>
            </a:r>
            <a:endParaRPr b="1" sz="1600" strike="noStrike">
              <a:solidFill>
                <a:srgbClr val="000000"/>
              </a:solidFill>
              <a:latin typeface="Arial"/>
              <a:ea typeface="Arial"/>
              <a:cs typeface="Arial"/>
              <a:sym typeface="Arial"/>
            </a:endParaRPr>
          </a:p>
          <a:p>
            <a:pPr indent="-138960" lvl="0" marL="165240" marR="0" rtl="0" algn="ctr">
              <a:lnSpc>
                <a:spcPct val="100000"/>
              </a:lnSpc>
              <a:spcBef>
                <a:spcPts val="0"/>
              </a:spcBef>
              <a:spcAft>
                <a:spcPts val="0"/>
              </a:spcAft>
              <a:buNone/>
            </a:pPr>
            <a:r>
              <a:t/>
            </a:r>
            <a:endParaRPr b="1" sz="1600"/>
          </a:p>
          <a:p>
            <a:pPr indent="-138960" lvl="0" marL="165240" marR="0" rtl="0" algn="l">
              <a:lnSpc>
                <a:spcPct val="100000"/>
              </a:lnSpc>
              <a:spcBef>
                <a:spcPts val="0"/>
              </a:spcBef>
              <a:spcAft>
                <a:spcPts val="0"/>
              </a:spcAft>
              <a:buClr>
                <a:srgbClr val="666666"/>
              </a:buClr>
              <a:buSzPts val="1200"/>
              <a:buFont typeface="Arial"/>
              <a:buChar char="•"/>
            </a:pPr>
            <a:r>
              <a:rPr b="0" lang="en-US" sz="1200" strike="noStrike">
                <a:solidFill>
                  <a:srgbClr val="000000"/>
                </a:solidFill>
                <a:latin typeface="Arial"/>
                <a:ea typeface="Arial"/>
                <a:cs typeface="Arial"/>
                <a:sym typeface="Arial"/>
              </a:rPr>
              <a:t>Alkaline ionized water has a very strong (-) negative ORP, lots of electrons!</a:t>
            </a:r>
            <a:endParaRPr b="0" sz="1800" strike="noStrike">
              <a:solidFill>
                <a:srgbClr val="000000"/>
              </a:solidFill>
              <a:latin typeface="Arial"/>
              <a:ea typeface="Arial"/>
              <a:cs typeface="Arial"/>
              <a:sym typeface="Arial"/>
            </a:endParaRPr>
          </a:p>
          <a:p>
            <a:pPr indent="-138960" lvl="0" marL="165240" marR="0" rtl="0" algn="l">
              <a:lnSpc>
                <a:spcPct val="100000"/>
              </a:lnSpc>
              <a:spcBef>
                <a:spcPts val="0"/>
              </a:spcBef>
              <a:spcAft>
                <a:spcPts val="0"/>
              </a:spcAft>
              <a:buClr>
                <a:srgbClr val="666666"/>
              </a:buClr>
              <a:buSzPts val="1200"/>
              <a:buFont typeface="Arial"/>
              <a:buChar char="•"/>
            </a:pPr>
            <a:r>
              <a:rPr b="0" lang="en-US" sz="1200" strike="noStrike">
                <a:solidFill>
                  <a:srgbClr val="000000"/>
                </a:solidFill>
                <a:latin typeface="Arial"/>
                <a:ea typeface="Arial"/>
                <a:cs typeface="Arial"/>
                <a:sym typeface="Arial"/>
              </a:rPr>
              <a:t>Antioxidants (-) neutralize free radicals (+)</a:t>
            </a:r>
            <a:endParaRPr b="0" sz="1800" strike="noStrike">
              <a:solidFill>
                <a:srgbClr val="000000"/>
              </a:solidFill>
              <a:latin typeface="Arial"/>
              <a:ea typeface="Arial"/>
              <a:cs typeface="Arial"/>
              <a:sym typeface="Arial"/>
            </a:endParaRPr>
          </a:p>
          <a:p>
            <a:pPr indent="-138960" lvl="0" marL="165240" marR="0" rtl="0" algn="l">
              <a:lnSpc>
                <a:spcPct val="100000"/>
              </a:lnSpc>
              <a:spcBef>
                <a:spcPts val="0"/>
              </a:spcBef>
              <a:spcAft>
                <a:spcPts val="0"/>
              </a:spcAft>
              <a:buClr>
                <a:srgbClr val="666666"/>
              </a:buClr>
              <a:buSzPts val="1200"/>
              <a:buFont typeface="Arial"/>
              <a:buChar char="•"/>
            </a:pPr>
            <a:r>
              <a:rPr b="0" lang="en-US" sz="1200" strike="noStrike">
                <a:solidFill>
                  <a:srgbClr val="000000"/>
                </a:solidFill>
                <a:latin typeface="Arial"/>
                <a:ea typeface="Arial"/>
                <a:cs typeface="Arial"/>
                <a:sym typeface="Arial"/>
              </a:rPr>
              <a:t>Antioxidants can help prevent disease like cancer, cardiovascular disease, immune dysfunction, and much more!</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p:nvPr/>
        </p:nvSpPr>
        <p:spPr>
          <a:xfrm>
            <a:off x="0" y="-117360"/>
            <a:ext cx="9143400" cy="1142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lang="en-US" sz="3600"/>
              <a:t>Alkaline and Hydrogen in One Machine</a:t>
            </a:r>
            <a:endParaRPr b="0" sz="1800" strike="noStrike">
              <a:solidFill>
                <a:srgbClr val="000000"/>
              </a:solidFill>
              <a:latin typeface="Arial"/>
              <a:ea typeface="Arial"/>
              <a:cs typeface="Arial"/>
              <a:sym typeface="Arial"/>
            </a:endParaRPr>
          </a:p>
        </p:txBody>
      </p:sp>
      <p:sp>
        <p:nvSpPr>
          <p:cNvPr id="303" name="Shape 303"/>
          <p:cNvSpPr/>
          <p:nvPr/>
        </p:nvSpPr>
        <p:spPr>
          <a:xfrm>
            <a:off x="0" y="482640"/>
            <a:ext cx="9143400" cy="1142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6000"/>
              <a:t>HYDROGEN POWER</a:t>
            </a:r>
            <a:endParaRPr b="0" sz="1800" strike="noStrike">
              <a:solidFill>
                <a:srgbClr val="000000"/>
              </a:solidFill>
              <a:latin typeface="Arial"/>
              <a:ea typeface="Arial"/>
              <a:cs typeface="Arial"/>
              <a:sym typeface="Arial"/>
            </a:endParaRPr>
          </a:p>
        </p:txBody>
      </p:sp>
      <p:sp>
        <p:nvSpPr>
          <p:cNvPr id="304" name="Shape 304"/>
          <p:cNvSpPr txBox="1"/>
          <p:nvPr/>
        </p:nvSpPr>
        <p:spPr>
          <a:xfrm>
            <a:off x="2989125" y="2356200"/>
            <a:ext cx="5314200" cy="22533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200">
                <a:solidFill>
                  <a:schemeClr val="dk1"/>
                </a:solidFill>
                <a:highlight>
                  <a:srgbClr val="FFFFFF"/>
                </a:highlight>
              </a:rPr>
              <a:t>To get hydrogen from water, you need a lot of power because you have to split water molecules. Water molecules are made of two hydrogen atoms and one oxygen atom, and those atoms are tightly bonded. Top-of-the-line LIFE Ionizers with Hydrogen XL technology can crank out up to 800 watts of power, the most power of any ionizers made. All that massive power enables a LIFE Ionizer to split more water molecules and </a:t>
            </a:r>
            <a:r>
              <a:rPr b="1" lang="en-US" sz="1200">
                <a:solidFill>
                  <a:schemeClr val="dk1"/>
                </a:solidFill>
                <a:highlight>
                  <a:srgbClr val="FFFFFF"/>
                </a:highlight>
              </a:rPr>
              <a:t>release more hydrogen than any other brand of ionizer.</a:t>
            </a:r>
            <a:endParaRPr b="1" sz="1200">
              <a:solidFill>
                <a:schemeClr val="dk1"/>
              </a:solidFill>
              <a:highlight>
                <a:srgbClr val="FFFFFF"/>
              </a:highlight>
            </a:endParaRPr>
          </a:p>
          <a:p>
            <a:pPr indent="0" lvl="0" marL="0" algn="ctr">
              <a:spcBef>
                <a:spcPts val="0"/>
              </a:spcBef>
              <a:spcAft>
                <a:spcPts val="0"/>
              </a:spcAft>
              <a:buClr>
                <a:schemeClr val="dk1"/>
              </a:buClr>
              <a:buSzPts val="1100"/>
              <a:buFont typeface="Arial"/>
              <a:buNone/>
            </a:pPr>
            <a:r>
              <a:t/>
            </a:r>
            <a:endParaRPr b="1" sz="1200">
              <a:solidFill>
                <a:schemeClr val="dk1"/>
              </a:solidFill>
              <a:highlight>
                <a:srgbClr val="FFFFFF"/>
              </a:highlight>
            </a:endParaRPr>
          </a:p>
          <a:p>
            <a:pPr indent="0" lvl="0" marL="0" rtl="0" algn="ctr">
              <a:spcBef>
                <a:spcPts val="0"/>
              </a:spcBef>
              <a:spcAft>
                <a:spcPts val="0"/>
              </a:spcAft>
              <a:buNone/>
            </a:pPr>
            <a:r>
              <a:t/>
            </a:r>
            <a:endParaRPr sz="1200">
              <a:solidFill>
                <a:schemeClr val="dk1"/>
              </a:solidFill>
              <a:highlight>
                <a:srgbClr val="FFFFFF"/>
              </a:highlight>
            </a:endParaRPr>
          </a:p>
        </p:txBody>
      </p:sp>
      <p:pic>
        <p:nvPicPr>
          <p:cNvPr id="305" name="Shape 305"/>
          <p:cNvPicPr preferRelativeResize="0"/>
          <p:nvPr/>
        </p:nvPicPr>
        <p:blipFill>
          <a:blip r:embed="rId3">
            <a:alphaModFix/>
          </a:blip>
          <a:stretch>
            <a:fillRect/>
          </a:stretch>
        </p:blipFill>
        <p:spPr>
          <a:xfrm>
            <a:off x="814975" y="2221815"/>
            <a:ext cx="2095500" cy="2095500"/>
          </a:xfrm>
          <a:prstGeom prst="rect">
            <a:avLst/>
          </a:prstGeom>
          <a:noFill/>
          <a:ln>
            <a:noFill/>
          </a:ln>
        </p:spPr>
      </p:pic>
      <p:sp>
        <p:nvSpPr>
          <p:cNvPr id="306" name="Shape 306"/>
          <p:cNvSpPr txBox="1"/>
          <p:nvPr/>
        </p:nvSpPr>
        <p:spPr>
          <a:xfrm>
            <a:off x="915600" y="4824350"/>
            <a:ext cx="7208100" cy="1142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a:t>Life Ionizers MXL is capable of producing </a:t>
            </a:r>
            <a:endParaRPr/>
          </a:p>
          <a:p>
            <a:pPr indent="0" lvl="0" marL="0" algn="ctr">
              <a:spcBef>
                <a:spcPts val="0"/>
              </a:spcBef>
              <a:spcAft>
                <a:spcPts val="0"/>
              </a:spcAft>
              <a:buNone/>
            </a:pPr>
            <a:r>
              <a:rPr lang="en-US" sz="2400"/>
              <a:t>5.2 parts per million molecular hydrogen </a:t>
            </a:r>
            <a:endParaRPr sz="2400"/>
          </a:p>
          <a:p>
            <a:pPr indent="0" lvl="0" marL="0" rtl="0" algn="ctr">
              <a:spcBef>
                <a:spcPts val="0"/>
              </a:spcBef>
              <a:spcAft>
                <a:spcPts val="0"/>
              </a:spcAft>
              <a:buNone/>
            </a:pPr>
            <a:r>
              <a:rPr lang="en-US"/>
              <a:t>in every glass!</a:t>
            </a:r>
            <a:endParaRPr/>
          </a:p>
          <a:p>
            <a:pPr indent="0" lvl="0" marL="0" rtl="0" algn="ctr">
              <a:spcBef>
                <a:spcPts val="0"/>
              </a:spcBef>
              <a:spcAft>
                <a:spcPts val="0"/>
              </a:spcAft>
              <a:buNone/>
            </a:pPr>
            <a:r>
              <a:t/>
            </a:r>
            <a:endParaRPr/>
          </a:p>
          <a:p>
            <a:pPr indent="0" lvl="0" marL="0" algn="ctr">
              <a:spcBef>
                <a:spcPts val="0"/>
              </a:spcBef>
              <a:spcAft>
                <a:spcPts val="0"/>
              </a:spcAft>
              <a:buNone/>
            </a:pPr>
            <a:r>
              <a:rPr lang="en-US"/>
              <a:t>The next highest competitor makes less than </a:t>
            </a:r>
            <a:r>
              <a:rPr i="1" lang="en-US"/>
              <a:t>half</a:t>
            </a:r>
            <a:r>
              <a:rPr lang="en-US"/>
              <a:t> of that!</a:t>
            </a:r>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p:nvPr/>
        </p:nvSpPr>
        <p:spPr>
          <a:xfrm>
            <a:off x="0" y="14616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ORP VALUES</a:t>
            </a:r>
            <a:endParaRPr b="0" sz="1800" strike="noStrike">
              <a:solidFill>
                <a:srgbClr val="000000"/>
              </a:solidFill>
              <a:latin typeface="Arial"/>
              <a:ea typeface="Arial"/>
              <a:cs typeface="Arial"/>
              <a:sym typeface="Arial"/>
            </a:endParaRPr>
          </a:p>
        </p:txBody>
      </p:sp>
      <p:sp>
        <p:nvSpPr>
          <p:cNvPr id="314" name="Shape 314"/>
          <p:cNvSpPr/>
          <p:nvPr/>
        </p:nvSpPr>
        <p:spPr>
          <a:xfrm>
            <a:off x="231100" y="6066479"/>
            <a:ext cx="9132000" cy="41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CC0000"/>
                </a:solidFill>
                <a:latin typeface="Arial"/>
                <a:ea typeface="Arial"/>
                <a:cs typeface="Arial"/>
                <a:sym typeface="Arial"/>
              </a:rPr>
              <a:t>Positive = BAD</a:t>
            </a:r>
            <a:r>
              <a:rPr b="1" lang="en-US" sz="1800" strike="noStrike">
                <a:solidFill>
                  <a:srgbClr val="000000"/>
                </a:solidFill>
                <a:latin typeface="Arial"/>
                <a:ea typeface="Arial"/>
                <a:cs typeface="Arial"/>
                <a:sym typeface="Arial"/>
              </a:rPr>
              <a:t>   </a:t>
            </a:r>
            <a:r>
              <a:rPr b="1" lang="en-US" sz="1800" strike="noStrike">
                <a:solidFill>
                  <a:srgbClr val="38761D"/>
                </a:solidFill>
                <a:latin typeface="Arial"/>
                <a:ea typeface="Arial"/>
                <a:cs typeface="Arial"/>
                <a:sym typeface="Arial"/>
              </a:rPr>
              <a:t>Negative = GOOD</a:t>
            </a:r>
            <a:endParaRPr b="0" sz="1800" strike="noStrike">
              <a:solidFill>
                <a:srgbClr val="000000"/>
              </a:solidFill>
              <a:latin typeface="Arial"/>
              <a:ea typeface="Arial"/>
              <a:cs typeface="Arial"/>
              <a:sym typeface="Arial"/>
            </a:endParaRPr>
          </a:p>
        </p:txBody>
      </p:sp>
      <p:sp>
        <p:nvSpPr>
          <p:cNvPr id="315" name="Shape 315"/>
          <p:cNvSpPr/>
          <p:nvPr/>
        </p:nvSpPr>
        <p:spPr>
          <a:xfrm>
            <a:off x="5100" y="4539122"/>
            <a:ext cx="91338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6AA84F"/>
              </a:solidFill>
            </a:endParaRPr>
          </a:p>
          <a:p>
            <a:pPr indent="0" lvl="0" marL="0" marR="0" rtl="0" algn="ctr">
              <a:spcBef>
                <a:spcPts val="0"/>
              </a:spcBef>
              <a:spcAft>
                <a:spcPts val="0"/>
              </a:spcAft>
              <a:buNone/>
            </a:pPr>
            <a:r>
              <a:rPr b="1" i="0" lang="en-US" sz="2400" u="none" cap="none" strike="noStrike">
                <a:solidFill>
                  <a:srgbClr val="0B5394"/>
                </a:solidFill>
                <a:latin typeface="Arial"/>
                <a:ea typeface="Arial"/>
                <a:cs typeface="Arial"/>
                <a:sym typeface="Arial"/>
              </a:rPr>
              <a:t>L</a:t>
            </a:r>
            <a:r>
              <a:rPr b="1" lang="en-US" sz="2400">
                <a:solidFill>
                  <a:srgbClr val="0B5394"/>
                </a:solidFill>
              </a:rPr>
              <a:t>ife</a:t>
            </a:r>
            <a:r>
              <a:rPr b="1" i="0" lang="en-US" sz="2400" u="none" cap="none" strike="noStrike">
                <a:solidFill>
                  <a:srgbClr val="0B5394"/>
                </a:solidFill>
                <a:latin typeface="Arial"/>
                <a:ea typeface="Arial"/>
                <a:cs typeface="Arial"/>
                <a:sym typeface="Arial"/>
              </a:rPr>
              <a:t> Ionizer</a:t>
            </a:r>
            <a:r>
              <a:rPr b="1" lang="en-US" sz="2400">
                <a:solidFill>
                  <a:srgbClr val="0B5394"/>
                </a:solidFill>
              </a:rPr>
              <a:t>s Alkaline Water</a:t>
            </a:r>
            <a:r>
              <a:rPr b="1" lang="en-US" sz="2400">
                <a:solidFill>
                  <a:srgbClr val="434343"/>
                </a:solidFill>
              </a:rPr>
              <a:t>:</a:t>
            </a:r>
            <a:r>
              <a:rPr b="1" i="0" lang="en-US" sz="2400" u="none" cap="none" strike="noStrike">
                <a:solidFill>
                  <a:srgbClr val="0079A4"/>
                </a:solidFill>
                <a:latin typeface="Arial"/>
                <a:ea typeface="Arial"/>
                <a:cs typeface="Arial"/>
                <a:sym typeface="Arial"/>
              </a:rPr>
              <a:t> </a:t>
            </a:r>
            <a:r>
              <a:rPr b="1" i="0" lang="en-US" sz="2400" u="none" cap="none" strike="noStrike">
                <a:solidFill>
                  <a:srgbClr val="6AA84F"/>
                </a:solidFill>
                <a:latin typeface="Arial"/>
                <a:ea typeface="Arial"/>
                <a:cs typeface="Arial"/>
                <a:sym typeface="Arial"/>
              </a:rPr>
              <a:t>-</a:t>
            </a:r>
            <a:r>
              <a:rPr b="1" lang="en-US" sz="2400">
                <a:solidFill>
                  <a:srgbClr val="6AA84F"/>
                </a:solidFill>
              </a:rPr>
              <a:t>500</a:t>
            </a:r>
            <a:r>
              <a:rPr b="1" i="0" lang="en-US" sz="2400" u="none" cap="none" strike="noStrike">
                <a:solidFill>
                  <a:srgbClr val="0079A4"/>
                </a:solidFill>
                <a:latin typeface="Arial"/>
                <a:ea typeface="Arial"/>
                <a:cs typeface="Arial"/>
                <a:sym typeface="Arial"/>
              </a:rPr>
              <a:t> </a:t>
            </a:r>
            <a:r>
              <a:rPr b="1" i="0" lang="en-US" sz="2400" u="none" cap="none" strike="noStrike">
                <a:solidFill>
                  <a:srgbClr val="434343"/>
                </a:solidFill>
                <a:latin typeface="Arial"/>
                <a:ea typeface="Arial"/>
                <a:cs typeface="Arial"/>
                <a:sym typeface="Arial"/>
              </a:rPr>
              <a:t>MV </a:t>
            </a:r>
            <a:r>
              <a:rPr b="1" lang="en-US" sz="2400">
                <a:solidFill>
                  <a:srgbClr val="434343"/>
                </a:solidFill>
              </a:rPr>
              <a:t>t</a:t>
            </a:r>
            <a:r>
              <a:rPr b="1" i="0" lang="en-US" sz="2400" u="none" cap="none" strike="noStrike">
                <a:solidFill>
                  <a:srgbClr val="434343"/>
                </a:solidFill>
                <a:latin typeface="Arial"/>
                <a:ea typeface="Arial"/>
                <a:cs typeface="Arial"/>
                <a:sym typeface="Arial"/>
              </a:rPr>
              <a:t>o </a:t>
            </a:r>
            <a:r>
              <a:rPr b="1" i="0" lang="en-US" sz="2400" cap="none" strike="noStrike">
                <a:solidFill>
                  <a:srgbClr val="6AA84F"/>
                </a:solidFill>
                <a:latin typeface="Arial"/>
                <a:ea typeface="Arial"/>
                <a:cs typeface="Arial"/>
                <a:sym typeface="Arial"/>
              </a:rPr>
              <a:t>-</a:t>
            </a:r>
            <a:r>
              <a:rPr b="1" lang="en-US" sz="2400">
                <a:solidFill>
                  <a:srgbClr val="6AA84F"/>
                </a:solidFill>
              </a:rPr>
              <a:t>1005</a:t>
            </a:r>
            <a:r>
              <a:rPr b="1" i="0" lang="en-US" sz="2400" u="none" cap="none" strike="noStrike">
                <a:solidFill>
                  <a:srgbClr val="0079A4"/>
                </a:solidFill>
                <a:latin typeface="Arial"/>
                <a:ea typeface="Arial"/>
                <a:cs typeface="Arial"/>
                <a:sym typeface="Arial"/>
              </a:rPr>
              <a:t> </a:t>
            </a:r>
            <a:r>
              <a:rPr b="1" i="0" lang="en-US" sz="2400" u="none" cap="none" strike="noStrike">
                <a:solidFill>
                  <a:srgbClr val="434343"/>
                </a:solidFill>
                <a:latin typeface="Arial"/>
                <a:ea typeface="Arial"/>
                <a:cs typeface="Arial"/>
                <a:sym typeface="Arial"/>
              </a:rPr>
              <a:t>MV!</a:t>
            </a:r>
            <a:r>
              <a:rPr b="1" i="0" lang="en-US" sz="1800" u="none" cap="none" strike="noStrike">
                <a:solidFill>
                  <a:srgbClr val="434343"/>
                </a:solidFill>
                <a:latin typeface="Arial"/>
                <a:ea typeface="Arial"/>
                <a:cs typeface="Arial"/>
                <a:sym typeface="Arial"/>
              </a:rPr>
              <a:t> </a:t>
            </a:r>
            <a:endParaRPr sz="1800">
              <a:solidFill>
                <a:srgbClr val="434343"/>
              </a:solidFill>
            </a:endParaRPr>
          </a:p>
        </p:txBody>
      </p:sp>
      <p:sp>
        <p:nvSpPr>
          <p:cNvPr id="316" name="Shape 316"/>
          <p:cNvSpPr/>
          <p:nvPr/>
        </p:nvSpPr>
        <p:spPr>
          <a:xfrm>
            <a:off x="1313675" y="3576625"/>
            <a:ext cx="6875700" cy="2817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3F3F3"/>
              </a:solidFill>
            </a:endParaRPr>
          </a:p>
        </p:txBody>
      </p:sp>
      <p:pic>
        <p:nvPicPr>
          <p:cNvPr id="317" name="Shape 317"/>
          <p:cNvPicPr preferRelativeResize="0"/>
          <p:nvPr/>
        </p:nvPicPr>
        <p:blipFill>
          <a:blip r:embed="rId3">
            <a:alphaModFix/>
          </a:blip>
          <a:stretch>
            <a:fillRect/>
          </a:stretch>
        </p:blipFill>
        <p:spPr>
          <a:xfrm>
            <a:off x="2097200" y="1931750"/>
            <a:ext cx="1684625" cy="1459225"/>
          </a:xfrm>
          <a:prstGeom prst="rect">
            <a:avLst/>
          </a:prstGeom>
          <a:noFill/>
          <a:ln>
            <a:noFill/>
          </a:ln>
        </p:spPr>
      </p:pic>
      <p:pic>
        <p:nvPicPr>
          <p:cNvPr id="318" name="Shape 318"/>
          <p:cNvPicPr preferRelativeResize="0"/>
          <p:nvPr/>
        </p:nvPicPr>
        <p:blipFill>
          <a:blip r:embed="rId4">
            <a:alphaModFix/>
          </a:blip>
          <a:stretch>
            <a:fillRect/>
          </a:stretch>
        </p:blipFill>
        <p:spPr>
          <a:xfrm>
            <a:off x="3605150" y="2110113"/>
            <a:ext cx="1057036" cy="1378750"/>
          </a:xfrm>
          <a:prstGeom prst="rect">
            <a:avLst/>
          </a:prstGeom>
          <a:noFill/>
          <a:ln>
            <a:noFill/>
          </a:ln>
        </p:spPr>
      </p:pic>
      <p:pic>
        <p:nvPicPr>
          <p:cNvPr id="319" name="Shape 319"/>
          <p:cNvPicPr preferRelativeResize="0"/>
          <p:nvPr/>
        </p:nvPicPr>
        <p:blipFill>
          <a:blip r:embed="rId5">
            <a:alphaModFix/>
          </a:blip>
          <a:stretch>
            <a:fillRect/>
          </a:stretch>
        </p:blipFill>
        <p:spPr>
          <a:xfrm>
            <a:off x="977200" y="1910075"/>
            <a:ext cx="1502575" cy="1502575"/>
          </a:xfrm>
          <a:prstGeom prst="rect">
            <a:avLst/>
          </a:prstGeom>
          <a:noFill/>
          <a:ln>
            <a:noFill/>
          </a:ln>
        </p:spPr>
      </p:pic>
      <p:pic>
        <p:nvPicPr>
          <p:cNvPr id="320" name="Shape 320"/>
          <p:cNvPicPr preferRelativeResize="0"/>
          <p:nvPr/>
        </p:nvPicPr>
        <p:blipFill>
          <a:blip r:embed="rId6">
            <a:alphaModFix/>
          </a:blip>
          <a:stretch>
            <a:fillRect/>
          </a:stretch>
        </p:blipFill>
        <p:spPr>
          <a:xfrm>
            <a:off x="4732826" y="2115488"/>
            <a:ext cx="1057025" cy="1215574"/>
          </a:xfrm>
          <a:prstGeom prst="rect">
            <a:avLst/>
          </a:prstGeom>
          <a:noFill/>
          <a:ln>
            <a:noFill/>
          </a:ln>
        </p:spPr>
      </p:pic>
      <p:pic>
        <p:nvPicPr>
          <p:cNvPr id="321" name="Shape 321"/>
          <p:cNvPicPr preferRelativeResize="0"/>
          <p:nvPr/>
        </p:nvPicPr>
        <p:blipFill>
          <a:blip r:embed="rId7">
            <a:alphaModFix/>
          </a:blip>
          <a:stretch>
            <a:fillRect/>
          </a:stretch>
        </p:blipFill>
        <p:spPr>
          <a:xfrm>
            <a:off x="5662725" y="2175397"/>
            <a:ext cx="1215575" cy="1215575"/>
          </a:xfrm>
          <a:prstGeom prst="rect">
            <a:avLst/>
          </a:prstGeom>
          <a:noFill/>
          <a:ln>
            <a:noFill/>
          </a:ln>
        </p:spPr>
      </p:pic>
      <p:pic>
        <p:nvPicPr>
          <p:cNvPr id="322" name="Shape 322"/>
          <p:cNvPicPr preferRelativeResize="0"/>
          <p:nvPr/>
        </p:nvPicPr>
        <p:blipFill>
          <a:blip r:embed="rId8">
            <a:alphaModFix/>
          </a:blip>
          <a:stretch>
            <a:fillRect/>
          </a:stretch>
        </p:blipFill>
        <p:spPr>
          <a:xfrm>
            <a:off x="6931120" y="2038697"/>
            <a:ext cx="1057025" cy="1369203"/>
          </a:xfrm>
          <a:prstGeom prst="rect">
            <a:avLst/>
          </a:prstGeom>
          <a:noFill/>
          <a:ln>
            <a:noFill/>
          </a:ln>
        </p:spPr>
      </p:pic>
      <p:sp>
        <p:nvSpPr>
          <p:cNvPr id="323" name="Shape 323"/>
          <p:cNvSpPr txBox="1"/>
          <p:nvPr/>
        </p:nvSpPr>
        <p:spPr>
          <a:xfrm>
            <a:off x="1146400" y="3507925"/>
            <a:ext cx="7324800" cy="41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    Coffee        Sports Drinks        Soda        Bottled Water    Juice           Tap Water  </a:t>
            </a:r>
            <a:endParaRPr b="1"/>
          </a:p>
        </p:txBody>
      </p:sp>
      <p:sp>
        <p:nvSpPr>
          <p:cNvPr id="324" name="Shape 324"/>
          <p:cNvSpPr txBox="1"/>
          <p:nvPr/>
        </p:nvSpPr>
        <p:spPr>
          <a:xfrm>
            <a:off x="1389638" y="3858325"/>
            <a:ext cx="677700" cy="595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CC0000"/>
                </a:solidFill>
              </a:rPr>
              <a:t>+175</a:t>
            </a:r>
            <a:endParaRPr>
              <a:solidFill>
                <a:srgbClr val="CC0000"/>
              </a:solidFill>
            </a:endParaRPr>
          </a:p>
        </p:txBody>
      </p:sp>
      <p:sp>
        <p:nvSpPr>
          <p:cNvPr id="325" name="Shape 325"/>
          <p:cNvSpPr txBox="1"/>
          <p:nvPr/>
        </p:nvSpPr>
        <p:spPr>
          <a:xfrm>
            <a:off x="2600663" y="3860125"/>
            <a:ext cx="677700" cy="59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CC0000"/>
                </a:solidFill>
              </a:rPr>
              <a:t>+440</a:t>
            </a:r>
            <a:endParaRPr>
              <a:solidFill>
                <a:srgbClr val="CC0000"/>
              </a:solidFill>
            </a:endParaRPr>
          </a:p>
        </p:txBody>
      </p:sp>
      <p:sp>
        <p:nvSpPr>
          <p:cNvPr id="326" name="Shape 326"/>
          <p:cNvSpPr txBox="1"/>
          <p:nvPr/>
        </p:nvSpPr>
        <p:spPr>
          <a:xfrm>
            <a:off x="3811700" y="3860125"/>
            <a:ext cx="677700" cy="59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CC0000"/>
                </a:solidFill>
              </a:rPr>
              <a:t>+410</a:t>
            </a:r>
            <a:endParaRPr>
              <a:solidFill>
                <a:srgbClr val="CC0000"/>
              </a:solidFill>
            </a:endParaRPr>
          </a:p>
        </p:txBody>
      </p:sp>
      <p:sp>
        <p:nvSpPr>
          <p:cNvPr id="327" name="Shape 327"/>
          <p:cNvSpPr txBox="1"/>
          <p:nvPr/>
        </p:nvSpPr>
        <p:spPr>
          <a:xfrm>
            <a:off x="4998675" y="3860125"/>
            <a:ext cx="677700" cy="59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CC0000"/>
                </a:solidFill>
              </a:rPr>
              <a:t>+295</a:t>
            </a:r>
            <a:endParaRPr>
              <a:solidFill>
                <a:srgbClr val="CC0000"/>
              </a:solidFill>
            </a:endParaRPr>
          </a:p>
        </p:txBody>
      </p:sp>
      <p:sp>
        <p:nvSpPr>
          <p:cNvPr id="328" name="Shape 328"/>
          <p:cNvSpPr txBox="1"/>
          <p:nvPr/>
        </p:nvSpPr>
        <p:spPr>
          <a:xfrm>
            <a:off x="5715525" y="3860125"/>
            <a:ext cx="1215600" cy="5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CC0000"/>
                </a:solidFill>
              </a:rPr>
              <a:t>+200</a:t>
            </a:r>
            <a:endParaRPr>
              <a:solidFill>
                <a:srgbClr val="CC0000"/>
              </a:solidFill>
            </a:endParaRPr>
          </a:p>
          <a:p>
            <a:pPr indent="0" lvl="0" marL="0" rtl="0" algn="ctr">
              <a:spcBef>
                <a:spcPts val="0"/>
              </a:spcBef>
              <a:spcAft>
                <a:spcPts val="0"/>
              </a:spcAft>
              <a:buNone/>
            </a:pPr>
            <a:r>
              <a:rPr lang="en-US" sz="1200">
                <a:solidFill>
                  <a:srgbClr val="6AA84F"/>
                </a:solidFill>
              </a:rPr>
              <a:t>-100 (Fresh)</a:t>
            </a:r>
            <a:endParaRPr sz="1200">
              <a:solidFill>
                <a:srgbClr val="6AA84F"/>
              </a:solidFill>
            </a:endParaRPr>
          </a:p>
        </p:txBody>
      </p:sp>
      <p:sp>
        <p:nvSpPr>
          <p:cNvPr id="329" name="Shape 329"/>
          <p:cNvSpPr txBox="1"/>
          <p:nvPr/>
        </p:nvSpPr>
        <p:spPr>
          <a:xfrm>
            <a:off x="7037375" y="3860125"/>
            <a:ext cx="994800" cy="28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CC0000"/>
                </a:solidFill>
              </a:rPr>
              <a:t>+300-500</a:t>
            </a:r>
            <a:endParaRPr>
              <a:solidFill>
                <a:srgbClr val="CC0000"/>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p:nvPr/>
        </p:nvSpPr>
        <p:spPr>
          <a:xfrm>
            <a:off x="685800" y="2590920"/>
            <a:ext cx="6398640" cy="3472560"/>
          </a:xfrm>
          <a:prstGeom prst="rect">
            <a:avLst/>
          </a:prstGeom>
          <a:noFill/>
          <a:ln>
            <a:noFill/>
          </a:ln>
        </p:spPr>
        <p:txBody>
          <a:bodyPr anchorCtr="0" anchor="t" bIns="45000" lIns="90000" spcFirstLastPara="1" rIns="90000" wrap="square" tIns="45000">
            <a:noAutofit/>
          </a:bodyPr>
          <a:lstStyle/>
          <a:p>
            <a:pPr indent="-342360" lvl="0" marL="343080" marR="0" rtl="0" algn="l">
              <a:lnSpc>
                <a:spcPct val="100000"/>
              </a:lnSpc>
              <a:spcBef>
                <a:spcPts val="0"/>
              </a:spcBef>
              <a:spcAft>
                <a:spcPts val="0"/>
              </a:spcAft>
              <a:buNone/>
            </a:pPr>
            <a:r>
              <a:rPr b="1" lang="en-US" sz="3200" strike="noStrike">
                <a:solidFill>
                  <a:srgbClr val="3D6389"/>
                </a:solidFill>
                <a:latin typeface="Trebuchet MS"/>
                <a:ea typeface="Trebuchet MS"/>
                <a:cs typeface="Trebuchet MS"/>
                <a:sym typeface="Trebuchet MS"/>
              </a:rPr>
              <a:t>M</a:t>
            </a:r>
            <a:r>
              <a:rPr b="1" lang="en-US" sz="3200">
                <a:solidFill>
                  <a:srgbClr val="3D6389"/>
                </a:solidFill>
                <a:latin typeface="Trebuchet MS"/>
                <a:ea typeface="Trebuchet MS"/>
                <a:cs typeface="Trebuchet MS"/>
                <a:sym typeface="Trebuchet MS"/>
              </a:rPr>
              <a:t>XL-5</a:t>
            </a:r>
            <a:r>
              <a:rPr b="1" lang="en-US" sz="3200" strike="noStrike">
                <a:solidFill>
                  <a:srgbClr val="3D6389"/>
                </a:solidFill>
                <a:latin typeface="Trebuchet MS"/>
                <a:ea typeface="Trebuchet MS"/>
                <a:cs typeface="Trebuchet MS"/>
                <a:sym typeface="Trebuchet MS"/>
              </a:rPr>
              <a:t>:</a:t>
            </a:r>
            <a:r>
              <a:rPr b="1" lang="en-US" sz="2200" strike="noStrike">
                <a:solidFill>
                  <a:srgbClr val="404040"/>
                </a:solidFill>
                <a:latin typeface="Trebuchet MS"/>
                <a:ea typeface="Trebuchet MS"/>
                <a:cs typeface="Trebuchet MS"/>
                <a:sym typeface="Trebuchet MS"/>
              </a:rPr>
              <a:t>       </a:t>
            </a:r>
            <a:r>
              <a:rPr b="1" lang="en-US" sz="2200">
                <a:solidFill>
                  <a:srgbClr val="404040"/>
                </a:solidFill>
                <a:latin typeface="Trebuchet MS"/>
                <a:ea typeface="Trebuchet MS"/>
                <a:cs typeface="Trebuchet MS"/>
                <a:sym typeface="Trebuchet MS"/>
              </a:rPr>
              <a:t>up to -500</a:t>
            </a:r>
            <a:r>
              <a:rPr b="1" lang="en-US" sz="2200" strike="noStrike">
                <a:solidFill>
                  <a:srgbClr val="404040"/>
                </a:solidFill>
                <a:latin typeface="Trebuchet MS"/>
                <a:ea typeface="Trebuchet MS"/>
                <a:cs typeface="Trebuchet MS"/>
                <a:sym typeface="Trebuchet MS"/>
              </a:rPr>
              <a:t> </a:t>
            </a:r>
            <a:endParaRPr b="0" sz="1800" strike="noStrike">
              <a:solidFill>
                <a:srgbClr val="000000"/>
              </a:solidFill>
              <a:latin typeface="Arial"/>
              <a:ea typeface="Arial"/>
              <a:cs typeface="Arial"/>
              <a:sym typeface="Arial"/>
            </a:endParaRPr>
          </a:p>
          <a:p>
            <a:pPr indent="-342360" lvl="0" marL="343080" marR="0" rtl="0" algn="l">
              <a:lnSpc>
                <a:spcPct val="100000"/>
              </a:lnSpc>
              <a:spcBef>
                <a:spcPts val="0"/>
              </a:spcBef>
              <a:spcAft>
                <a:spcPts val="0"/>
              </a:spcAft>
              <a:buNone/>
            </a:pPr>
            <a:r>
              <a:rPr b="1" lang="en-US" sz="3200" strike="noStrike">
                <a:solidFill>
                  <a:srgbClr val="3D6389"/>
                </a:solidFill>
                <a:latin typeface="Trebuchet MS"/>
                <a:ea typeface="Trebuchet MS"/>
                <a:cs typeface="Trebuchet MS"/>
                <a:sym typeface="Trebuchet MS"/>
              </a:rPr>
              <a:t>M</a:t>
            </a:r>
            <a:r>
              <a:rPr b="1" lang="en-US" sz="3200">
                <a:solidFill>
                  <a:srgbClr val="3D6389"/>
                </a:solidFill>
                <a:latin typeface="Trebuchet MS"/>
                <a:ea typeface="Trebuchet MS"/>
                <a:cs typeface="Trebuchet MS"/>
                <a:sym typeface="Trebuchet MS"/>
              </a:rPr>
              <a:t>XL-7</a:t>
            </a:r>
            <a:r>
              <a:rPr b="1" lang="en-US" sz="3200" strike="noStrike">
                <a:solidFill>
                  <a:srgbClr val="3D6389"/>
                </a:solidFill>
                <a:latin typeface="Trebuchet MS"/>
                <a:ea typeface="Trebuchet MS"/>
                <a:cs typeface="Trebuchet MS"/>
                <a:sym typeface="Trebuchet MS"/>
              </a:rPr>
              <a:t>:     </a:t>
            </a:r>
            <a:r>
              <a:rPr b="1" lang="en-US" sz="2200">
                <a:solidFill>
                  <a:srgbClr val="404040"/>
                </a:solidFill>
                <a:latin typeface="Trebuchet MS"/>
                <a:ea typeface="Trebuchet MS"/>
                <a:cs typeface="Trebuchet MS"/>
                <a:sym typeface="Trebuchet MS"/>
              </a:rPr>
              <a:t>up to -700</a:t>
            </a:r>
            <a:endParaRPr b="0" sz="1800" strike="noStrike">
              <a:solidFill>
                <a:srgbClr val="000000"/>
              </a:solidFill>
              <a:latin typeface="Arial"/>
              <a:ea typeface="Arial"/>
              <a:cs typeface="Arial"/>
              <a:sym typeface="Arial"/>
            </a:endParaRPr>
          </a:p>
          <a:p>
            <a:pPr indent="-342360" lvl="0" marL="343080" marR="0" rtl="0" algn="l">
              <a:lnSpc>
                <a:spcPct val="100000"/>
              </a:lnSpc>
              <a:spcBef>
                <a:spcPts val="0"/>
              </a:spcBef>
              <a:spcAft>
                <a:spcPts val="0"/>
              </a:spcAft>
              <a:buNone/>
            </a:pPr>
            <a:r>
              <a:rPr b="1" lang="en-US" sz="3200" strike="noStrike">
                <a:solidFill>
                  <a:srgbClr val="3D6389"/>
                </a:solidFill>
                <a:latin typeface="Trebuchet MS"/>
                <a:ea typeface="Trebuchet MS"/>
                <a:cs typeface="Trebuchet MS"/>
                <a:sym typeface="Trebuchet MS"/>
              </a:rPr>
              <a:t>M</a:t>
            </a:r>
            <a:r>
              <a:rPr b="1" lang="en-US" sz="3200">
                <a:solidFill>
                  <a:srgbClr val="3D6389"/>
                </a:solidFill>
                <a:latin typeface="Trebuchet MS"/>
                <a:ea typeface="Trebuchet MS"/>
                <a:cs typeface="Trebuchet MS"/>
                <a:sym typeface="Trebuchet MS"/>
              </a:rPr>
              <a:t>XL-9</a:t>
            </a:r>
            <a:r>
              <a:rPr b="1" lang="en-US" sz="3200" strike="noStrike">
                <a:solidFill>
                  <a:srgbClr val="3D6389"/>
                </a:solidFill>
                <a:latin typeface="Trebuchet MS"/>
                <a:ea typeface="Trebuchet MS"/>
                <a:cs typeface="Trebuchet MS"/>
                <a:sym typeface="Trebuchet MS"/>
              </a:rPr>
              <a:t>:</a:t>
            </a:r>
            <a:r>
              <a:rPr b="1" lang="en-US" sz="2200" strike="noStrike">
                <a:solidFill>
                  <a:srgbClr val="404040"/>
                </a:solidFill>
                <a:latin typeface="Trebuchet MS"/>
                <a:ea typeface="Trebuchet MS"/>
                <a:cs typeface="Trebuchet MS"/>
                <a:sym typeface="Trebuchet MS"/>
              </a:rPr>
              <a:t> 	 </a:t>
            </a:r>
            <a:r>
              <a:rPr b="1" lang="en-US" sz="2200">
                <a:solidFill>
                  <a:srgbClr val="404040"/>
                </a:solidFill>
                <a:latin typeface="Trebuchet MS"/>
                <a:ea typeface="Trebuchet MS"/>
                <a:cs typeface="Trebuchet MS"/>
                <a:sym typeface="Trebuchet MS"/>
              </a:rPr>
              <a:t>up to -800</a:t>
            </a:r>
            <a:endParaRPr b="0" sz="1800" strike="noStrike">
              <a:solidFill>
                <a:srgbClr val="000000"/>
              </a:solidFill>
              <a:latin typeface="Arial"/>
              <a:ea typeface="Arial"/>
              <a:cs typeface="Arial"/>
              <a:sym typeface="Arial"/>
            </a:endParaRPr>
          </a:p>
          <a:p>
            <a:pPr indent="-342360" lvl="0" marL="343080" marR="0" rtl="0" algn="l">
              <a:lnSpc>
                <a:spcPct val="100000"/>
              </a:lnSpc>
              <a:spcBef>
                <a:spcPts val="0"/>
              </a:spcBef>
              <a:spcAft>
                <a:spcPts val="0"/>
              </a:spcAft>
              <a:buNone/>
            </a:pPr>
            <a:r>
              <a:rPr b="1" lang="en-US" sz="3200" strike="noStrike">
                <a:solidFill>
                  <a:srgbClr val="3D6389"/>
                </a:solidFill>
                <a:latin typeface="Trebuchet MS"/>
                <a:ea typeface="Trebuchet MS"/>
                <a:cs typeface="Trebuchet MS"/>
                <a:sym typeface="Trebuchet MS"/>
              </a:rPr>
              <a:t>M</a:t>
            </a:r>
            <a:r>
              <a:rPr b="1" lang="en-US" sz="3200">
                <a:solidFill>
                  <a:srgbClr val="3D6389"/>
                </a:solidFill>
                <a:latin typeface="Trebuchet MS"/>
                <a:ea typeface="Trebuchet MS"/>
                <a:cs typeface="Trebuchet MS"/>
                <a:sym typeface="Trebuchet MS"/>
              </a:rPr>
              <a:t>Xl-11</a:t>
            </a:r>
            <a:r>
              <a:rPr b="1" lang="en-US" sz="3200" strike="noStrike">
                <a:solidFill>
                  <a:srgbClr val="3D6389"/>
                </a:solidFill>
                <a:latin typeface="Trebuchet MS"/>
                <a:ea typeface="Trebuchet MS"/>
                <a:cs typeface="Trebuchet MS"/>
                <a:sym typeface="Trebuchet MS"/>
              </a:rPr>
              <a:t>:</a:t>
            </a:r>
            <a:r>
              <a:rPr b="1" lang="en-US" sz="2200" strike="noStrike">
                <a:solidFill>
                  <a:srgbClr val="404040"/>
                </a:solidFill>
                <a:latin typeface="Trebuchet MS"/>
                <a:ea typeface="Trebuchet MS"/>
                <a:cs typeface="Trebuchet MS"/>
                <a:sym typeface="Trebuchet MS"/>
              </a:rPr>
              <a:t> 	 </a:t>
            </a:r>
            <a:r>
              <a:rPr b="1" lang="en-US" sz="2200">
                <a:solidFill>
                  <a:srgbClr val="404040"/>
                </a:solidFill>
                <a:latin typeface="Trebuchet MS"/>
                <a:ea typeface="Trebuchet MS"/>
                <a:cs typeface="Trebuchet MS"/>
                <a:sym typeface="Trebuchet MS"/>
              </a:rPr>
              <a:t>up to -880</a:t>
            </a:r>
            <a:endParaRPr b="1" sz="2200">
              <a:solidFill>
                <a:srgbClr val="404040"/>
              </a:solidFill>
              <a:latin typeface="Trebuchet MS"/>
              <a:ea typeface="Trebuchet MS"/>
              <a:cs typeface="Trebuchet MS"/>
              <a:sym typeface="Trebuchet MS"/>
            </a:endParaRPr>
          </a:p>
          <a:p>
            <a:pPr indent="-342360" lvl="0" marL="343080" rtl="0">
              <a:spcBef>
                <a:spcPts val="0"/>
              </a:spcBef>
              <a:spcAft>
                <a:spcPts val="0"/>
              </a:spcAft>
              <a:buNone/>
            </a:pPr>
            <a:r>
              <a:rPr b="1" lang="en-US" sz="3200">
                <a:solidFill>
                  <a:srgbClr val="3D6389"/>
                </a:solidFill>
                <a:latin typeface="Trebuchet MS"/>
                <a:ea typeface="Trebuchet MS"/>
                <a:cs typeface="Trebuchet MS"/>
                <a:sym typeface="Trebuchet MS"/>
              </a:rPr>
              <a:t>MXl-13:    </a:t>
            </a:r>
            <a:r>
              <a:rPr b="1" lang="en-US" sz="2200">
                <a:solidFill>
                  <a:srgbClr val="404040"/>
                </a:solidFill>
                <a:latin typeface="Trebuchet MS"/>
                <a:ea typeface="Trebuchet MS"/>
                <a:cs typeface="Trebuchet MS"/>
                <a:sym typeface="Trebuchet MS"/>
              </a:rPr>
              <a:t>up to -900</a:t>
            </a:r>
            <a:endParaRPr b="1" sz="2200">
              <a:solidFill>
                <a:srgbClr val="40404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1" lang="en-US" sz="3200" strike="noStrike">
                <a:solidFill>
                  <a:srgbClr val="3D6389"/>
                </a:solidFill>
                <a:latin typeface="Trebuchet MS"/>
                <a:ea typeface="Trebuchet MS"/>
                <a:cs typeface="Trebuchet MS"/>
                <a:sym typeface="Trebuchet MS"/>
              </a:rPr>
              <a:t>M</a:t>
            </a:r>
            <a:r>
              <a:rPr b="1" lang="en-US" sz="3200">
                <a:solidFill>
                  <a:srgbClr val="3D6389"/>
                </a:solidFill>
                <a:latin typeface="Trebuchet MS"/>
                <a:ea typeface="Trebuchet MS"/>
                <a:cs typeface="Trebuchet MS"/>
                <a:sym typeface="Trebuchet MS"/>
              </a:rPr>
              <a:t>XL-15</a:t>
            </a:r>
            <a:r>
              <a:rPr b="1" lang="en-US" sz="3200" strike="noStrike">
                <a:solidFill>
                  <a:srgbClr val="3D6389"/>
                </a:solidFill>
                <a:latin typeface="Trebuchet MS"/>
                <a:ea typeface="Trebuchet MS"/>
                <a:cs typeface="Trebuchet MS"/>
                <a:sym typeface="Trebuchet MS"/>
              </a:rPr>
              <a:t>:</a:t>
            </a:r>
            <a:r>
              <a:rPr b="1" lang="en-US" sz="2200" strike="noStrike">
                <a:solidFill>
                  <a:srgbClr val="404040"/>
                </a:solidFill>
                <a:latin typeface="Trebuchet MS"/>
                <a:ea typeface="Trebuchet MS"/>
                <a:cs typeface="Trebuchet MS"/>
                <a:sym typeface="Trebuchet MS"/>
              </a:rPr>
              <a:t> 	 </a:t>
            </a:r>
            <a:r>
              <a:rPr b="1" lang="en-US" sz="2200">
                <a:solidFill>
                  <a:srgbClr val="404040"/>
                </a:solidFill>
                <a:latin typeface="Trebuchet MS"/>
                <a:ea typeface="Trebuchet MS"/>
                <a:cs typeface="Trebuchet MS"/>
                <a:sym typeface="Trebuchet MS"/>
              </a:rPr>
              <a:t>up to -1005</a:t>
            </a:r>
            <a:endParaRPr b="0" sz="1800" strike="noStrike">
              <a:solidFill>
                <a:srgbClr val="000000"/>
              </a:solidFill>
              <a:latin typeface="Arial"/>
              <a:ea typeface="Arial"/>
              <a:cs typeface="Arial"/>
              <a:sym typeface="Arial"/>
            </a:endParaRPr>
          </a:p>
        </p:txBody>
      </p:sp>
      <p:sp>
        <p:nvSpPr>
          <p:cNvPr id="335" name="Shape 335"/>
          <p:cNvSpPr/>
          <p:nvPr/>
        </p:nvSpPr>
        <p:spPr>
          <a:xfrm>
            <a:off x="0" y="-14616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ORP range at a 9.5 pH</a:t>
            </a:r>
            <a:endParaRPr b="0" sz="1800" strike="noStrike">
              <a:solidFill>
                <a:srgbClr val="000000"/>
              </a:solidFill>
              <a:latin typeface="Arial"/>
              <a:ea typeface="Arial"/>
              <a:cs typeface="Arial"/>
              <a:sym typeface="Arial"/>
            </a:endParaRPr>
          </a:p>
        </p:txBody>
      </p:sp>
      <p:sp>
        <p:nvSpPr>
          <p:cNvPr id="336" name="Shape 336"/>
          <p:cNvSpPr/>
          <p:nvPr/>
        </p:nvSpPr>
        <p:spPr>
          <a:xfrm>
            <a:off x="0" y="61596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COMPARISON</a:t>
            </a:r>
            <a:endParaRPr b="0" sz="1800" strike="noStrike">
              <a:solidFill>
                <a:srgbClr val="000000"/>
              </a:solidFill>
              <a:latin typeface="Arial"/>
              <a:ea typeface="Arial"/>
              <a:cs typeface="Arial"/>
              <a:sym typeface="Arial"/>
            </a:endParaRPr>
          </a:p>
        </p:txBody>
      </p:sp>
      <p:pic>
        <p:nvPicPr>
          <p:cNvPr id="337" name="Shape 337"/>
          <p:cNvPicPr preferRelativeResize="0"/>
          <p:nvPr/>
        </p:nvPicPr>
        <p:blipFill>
          <a:blip r:embed="rId3">
            <a:alphaModFix/>
          </a:blip>
          <a:stretch>
            <a:fillRect/>
          </a:stretch>
        </p:blipFill>
        <p:spPr>
          <a:xfrm>
            <a:off x="5269575" y="2144226"/>
            <a:ext cx="2778350" cy="3517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4800" strike="noStrike">
                <a:solidFill>
                  <a:srgbClr val="000000"/>
                </a:solidFill>
                <a:latin typeface="Arial"/>
                <a:ea typeface="Arial"/>
                <a:cs typeface="Arial"/>
                <a:sym typeface="Arial"/>
              </a:rPr>
              <a:t>REFERENCES</a:t>
            </a:r>
            <a:endParaRPr b="0" sz="1800" strike="noStrike">
              <a:solidFill>
                <a:srgbClr val="000000"/>
              </a:solidFill>
              <a:latin typeface="Arial"/>
              <a:ea typeface="Arial"/>
              <a:cs typeface="Arial"/>
              <a:sym typeface="Arial"/>
            </a:endParaRPr>
          </a:p>
        </p:txBody>
      </p:sp>
      <p:sp>
        <p:nvSpPr>
          <p:cNvPr id="345" name="Shape 345"/>
          <p:cNvSpPr/>
          <p:nvPr/>
        </p:nvSpPr>
        <p:spPr>
          <a:xfrm>
            <a:off x="0" y="533520"/>
            <a:ext cx="9143280" cy="114228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 name="Shape 346"/>
          <p:cNvSpPr/>
          <p:nvPr/>
        </p:nvSpPr>
        <p:spPr>
          <a:xfrm>
            <a:off x="471600" y="884160"/>
            <a:ext cx="4031640" cy="5769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[Rylander R, Arnaud M, Mineral water intake reduces blood</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pressure among subjects with low urinary magnesium and calcium</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levels. BMC Public Health 2004.</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3"/>
              </a:rPr>
              <a:t>http://www.biomedcentral.com/1471-2458/4/56</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Heil, P and Seifert, J. Influence of bottled water on rehydration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following a dehydrating bout of cycling exercise. Journal of the International</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Society of Sports Nutrition Retrieved from Springerlink:</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4"/>
              </a:rPr>
              <a:t>http://www.springerlink.com/content/kn41764j65165u3x/fulltext.pdf</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Maalouf N. et. al. Low Urine pH: A Novel Feature of the Metabolic</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Syndrome University of Texas Southwestern Medical Center,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Dallas, Texas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Integrated Health Services. Academia – The Hidden Menace</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Retrieved from:</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5"/>
              </a:rPr>
              <a:t>http://www.inhealthservices.com.au/FRT_acidemia.htm</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Sutton JR, Jones NL, Toews CJ. Effect of PH on muscle glycolysis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during exercise. PubMed.gov.</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6"/>
              </a:rPr>
              <a:t>http://www.ncbi.nlm.nih.gov/pubmed/7261554</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Sutton JR, Jones NL, Toews CJ. Effect of PH on muscle glycolysis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during exercise. PubMed.gov.</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7"/>
              </a:rPr>
              <a:t>http://www.ncbi.nlm.nih.gov/pubmed/7261554</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Calibri"/>
                <a:ea typeface="Calibri"/>
                <a:cs typeface="Calibri"/>
                <a:sym typeface="Calibri"/>
              </a:rPr>
              <a:t>Abraham, Guy, and Jorge Flebas. “The effect of daily consumption of 2 liters of electrolyzed water for 2 months on body composition and</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Calibri"/>
                <a:ea typeface="Calibri"/>
                <a:cs typeface="Calibri"/>
                <a:sym typeface="Calibri"/>
              </a:rPr>
              <a:t>several physiological parameters in four obese subjects: a preliminary report.” Highbeam Research. Original Internist, 01 Sep 2011. Web. 2 Jul 2013. </a:t>
            </a:r>
            <a:r>
              <a:rPr b="0" lang="en-US" sz="900" u="sng" strike="noStrike">
                <a:solidFill>
                  <a:schemeClr val="hlink"/>
                </a:solidFill>
                <a:latin typeface="Calibri"/>
                <a:ea typeface="Calibri"/>
                <a:cs typeface="Calibri"/>
                <a:sym typeface="Calibri"/>
                <a:hlinkClick r:id="rId8"/>
              </a:rPr>
              <a:t>http://www.highbeam.com/doc/1G1-269433201.html</a:t>
            </a:r>
            <a:r>
              <a:rPr b="0" lang="en-US" sz="9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Calibri"/>
                <a:ea typeface="Calibri"/>
                <a:cs typeface="Calibri"/>
                <a:sym typeface="Calibri"/>
              </a:rPr>
              <a:t>Holsworth, R, , and et al. “Effect of Hydration on Whole Blood Viscosity in Firefighters.” ebscohost. Alternative Therapies, n.d. Web. 27 Dec 2013. </a:t>
            </a:r>
            <a:r>
              <a:rPr b="0" lang="en-US" sz="900" u="sng" strike="noStrike">
                <a:solidFill>
                  <a:schemeClr val="hlink"/>
                </a:solidFill>
                <a:latin typeface="Calibri"/>
                <a:ea typeface="Calibri"/>
                <a:cs typeface="Calibri"/>
                <a:sym typeface="Calibri"/>
                <a:hlinkClick r:id="rId9"/>
              </a:rPr>
              <a:t>http://web.ebscohost.com/ehost/pdfviewer/pdfviewer?sid=d19a888b-bdf2-4a84-8138-fca11b03df01@sessionmgr4005&amp;vid=2&amp;hid=4112</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Calibri"/>
                <a:ea typeface="Calibri"/>
                <a:cs typeface="Calibri"/>
                <a:sym typeface="Calibri"/>
              </a:rPr>
              <a:t>Heil, D. “Acid-base balance and hydration status following consumption of mineral-based alkaline bottled water..” Journal of the International Society of Sports Nutrition. Journal of the International Society of Sports Nutrition, 13 Sep 2010. Web. 26 Mar 2014. </a:t>
            </a:r>
            <a:r>
              <a:rPr b="0" lang="en-US" sz="900" u="sng" strike="noStrike">
                <a:solidFill>
                  <a:schemeClr val="hlink"/>
                </a:solidFill>
                <a:latin typeface="Calibri"/>
                <a:ea typeface="Calibri"/>
                <a:cs typeface="Calibri"/>
                <a:sym typeface="Calibri"/>
                <a:hlinkClick r:id="rId10"/>
              </a:rPr>
              <a:t>http://www.jissn.com/content/7/1/29</a:t>
            </a:r>
            <a:endParaRPr b="0" sz="1800" strike="noStrike">
              <a:solidFill>
                <a:srgbClr val="000000"/>
              </a:solidFill>
              <a:latin typeface="Arial"/>
              <a:ea typeface="Arial"/>
              <a:cs typeface="Arial"/>
              <a:sym typeface="Arial"/>
            </a:endParaRPr>
          </a:p>
        </p:txBody>
      </p:sp>
      <p:sp>
        <p:nvSpPr>
          <p:cNvPr id="347" name="Shape 347"/>
          <p:cNvSpPr/>
          <p:nvPr/>
        </p:nvSpPr>
        <p:spPr>
          <a:xfrm>
            <a:off x="4660920" y="884160"/>
            <a:ext cx="4037760" cy="52156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Coassin, M. Ursini, F. Bindoli, A. Antioxidant effect of Manganese.</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Archives of Biochemistry and Biophysics Volume 299, Issue 2,</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December 1992, Pages 330-333</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11"/>
              </a:rPr>
              <a:t>http://www.sciencedirect.com/science/article/pii/0003986192902822</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TH Tulchinsky. Micronutrient deficiency conditions: global</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health issues. Public Health Reviews 2010;32:243-255.</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12"/>
              </a:rPr>
              <a:t>http://www.publichealthreviews.eu/show/f/28</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Wynn, E. et al. Postgraduate Symposium Positive influence</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of nutritional alkalinity on bone health; Conference on ‘Over- and</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undernutrition: challenges and approaches The Proceedings of the</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Nutrition Society. Cambridge: Feb 2010. Vol. 69, Iss. 1; pg. 166, 8 pgs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Kitahora, et al: “Electrolytic Water in Medical Treatment” Symposium</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of the 25th General Assembly of the Medical Congress of</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Japan (1999)</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Integrated Health Services. Acidamia – The Hidden Menace</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Retrieved from:</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13"/>
              </a:rPr>
              <a:t>http://www.inhealthservices.com.au/FRT_acidemia.htm</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Gasnarrini G et al. Effects of bicarbonated-alkaline water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(Uliveto) on gastric and gallbladder emptying in normal subjects.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Ultrasonic evaluation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14"/>
              </a:rPr>
              <a:t>http://www.ncbi.nlm.nih.gov/pubmed/2000176</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Fornai, M et al. Effects of a bicarbonate-alkaline mineral water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on digestive motility in experimental models of functional and</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Arial"/>
                <a:ea typeface="Arial"/>
                <a:cs typeface="Arial"/>
                <a:sym typeface="Arial"/>
              </a:rPr>
              <a:t>inflammatory gastrointestinal disorders.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u="sng" strike="noStrike">
                <a:solidFill>
                  <a:schemeClr val="hlink"/>
                </a:solidFill>
                <a:latin typeface="Arial"/>
                <a:ea typeface="Arial"/>
                <a:cs typeface="Arial"/>
                <a:sym typeface="Arial"/>
                <a:hlinkClick r:id="rId15"/>
              </a:rPr>
              <a:t>http://www.ncbi.nlm.nih.gov/pubmed/18773120</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900" strike="noStrike">
                <a:solidFill>
                  <a:srgbClr val="000000"/>
                </a:solidFill>
                <a:latin typeface="Calibri"/>
                <a:ea typeface="Calibri"/>
                <a:cs typeface="Calibri"/>
                <a:sym typeface="Calibri"/>
              </a:rPr>
              <a:t>Heil, P and Seifert, J. Influence of bottled water on rehydration following a dehydrating bout of cycling exercise. Journal of the International Society of Sports Nutrition  Springerlink July 2009.</a:t>
            </a:r>
            <a:r>
              <a:rPr b="0" lang="en-US" sz="900" u="sng" strike="noStrike">
                <a:solidFill>
                  <a:schemeClr val="hlink"/>
                </a:solidFill>
                <a:latin typeface="Calibri"/>
                <a:ea typeface="Calibri"/>
                <a:cs typeface="Calibri"/>
                <a:sym typeface="Calibri"/>
                <a:hlinkClick r:id="rId16"/>
              </a:rPr>
              <a:t> http://www.springerlink.com/content/kn41764j65165u3x/fulltext.pdf</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Shape 354"/>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ALKALINE WATER</a:t>
            </a:r>
            <a:endParaRPr b="0" sz="1800" strike="noStrike">
              <a:solidFill>
                <a:srgbClr val="000000"/>
              </a:solidFill>
              <a:latin typeface="Arial"/>
              <a:ea typeface="Arial"/>
              <a:cs typeface="Arial"/>
              <a:sym typeface="Arial"/>
            </a:endParaRPr>
          </a:p>
        </p:txBody>
      </p:sp>
      <p:sp>
        <p:nvSpPr>
          <p:cNvPr id="355" name="Shape 355"/>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IN THE KITCHEN</a:t>
            </a:r>
            <a:endParaRPr b="0" sz="1800" strike="noStrike">
              <a:solidFill>
                <a:srgbClr val="000000"/>
              </a:solidFill>
              <a:latin typeface="Arial"/>
              <a:ea typeface="Arial"/>
              <a:cs typeface="Arial"/>
              <a:sym typeface="Arial"/>
            </a:endParaRPr>
          </a:p>
        </p:txBody>
      </p:sp>
      <p:sp>
        <p:nvSpPr>
          <p:cNvPr id="356" name="Shape 356"/>
          <p:cNvSpPr/>
          <p:nvPr/>
        </p:nvSpPr>
        <p:spPr>
          <a:xfrm>
            <a:off x="228600" y="1668600"/>
            <a:ext cx="2580480" cy="1447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7" name="Shape 357"/>
          <p:cNvSpPr/>
          <p:nvPr/>
        </p:nvSpPr>
        <p:spPr>
          <a:xfrm>
            <a:off x="3281400" y="1668600"/>
            <a:ext cx="2580480" cy="1447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8" name="Shape 358"/>
          <p:cNvSpPr/>
          <p:nvPr/>
        </p:nvSpPr>
        <p:spPr>
          <a:xfrm>
            <a:off x="6257880" y="1668600"/>
            <a:ext cx="2580480" cy="1447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9" name="Shape 359"/>
          <p:cNvSpPr/>
          <p:nvPr/>
        </p:nvSpPr>
        <p:spPr>
          <a:xfrm>
            <a:off x="906480" y="3268800"/>
            <a:ext cx="3434760" cy="1447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0" name="Shape 360"/>
          <p:cNvSpPr/>
          <p:nvPr/>
        </p:nvSpPr>
        <p:spPr>
          <a:xfrm>
            <a:off x="5035680" y="3479760"/>
            <a:ext cx="2813760" cy="13867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DRINK 30 MINUTES BEFORE EATING TO IMPROVE DIGESTION</a:t>
            </a:r>
            <a:endParaRPr b="0" sz="1800" strike="noStrike">
              <a:solidFill>
                <a:srgbClr val="000000"/>
              </a:solidFill>
              <a:latin typeface="Arial"/>
              <a:ea typeface="Arial"/>
              <a:cs typeface="Arial"/>
              <a:sym typeface="Arial"/>
            </a:endParaRPr>
          </a:p>
        </p:txBody>
      </p:sp>
      <p:sp>
        <p:nvSpPr>
          <p:cNvPr id="361" name="Shape 361"/>
          <p:cNvSpPr/>
          <p:nvPr/>
        </p:nvSpPr>
        <p:spPr>
          <a:xfrm>
            <a:off x="3294000" y="1901880"/>
            <a:ext cx="2558160" cy="9676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MAKES FOOD, COFFEE AND TEA TASTE GREAT!</a:t>
            </a:r>
            <a:endParaRPr b="0" sz="1800" strike="noStrike">
              <a:solidFill>
                <a:srgbClr val="000000"/>
              </a:solidFill>
              <a:latin typeface="Arial"/>
              <a:ea typeface="Arial"/>
              <a:cs typeface="Arial"/>
              <a:sym typeface="Arial"/>
            </a:endParaRPr>
          </a:p>
        </p:txBody>
      </p:sp>
      <p:sp>
        <p:nvSpPr>
          <p:cNvPr id="362" name="Shape 362"/>
          <p:cNvSpPr/>
          <p:nvPr/>
        </p:nvSpPr>
        <p:spPr>
          <a:xfrm>
            <a:off x="906480" y="3378240"/>
            <a:ext cx="3434760" cy="12614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CLEAN AND REVITALIZE FRUITS AND VEGETABLES BY SOAKING FOR 20 MINUTES</a:t>
            </a:r>
            <a:endParaRPr b="0" sz="1800" strike="noStrike">
              <a:solidFill>
                <a:srgbClr val="000000"/>
              </a:solidFill>
              <a:latin typeface="Arial"/>
              <a:ea typeface="Arial"/>
              <a:cs typeface="Arial"/>
              <a:sym typeface="Arial"/>
            </a:endParaRPr>
          </a:p>
        </p:txBody>
      </p:sp>
      <p:sp>
        <p:nvSpPr>
          <p:cNvPr id="363" name="Shape 363"/>
          <p:cNvSpPr/>
          <p:nvPr/>
        </p:nvSpPr>
        <p:spPr>
          <a:xfrm>
            <a:off x="6257880" y="2048040"/>
            <a:ext cx="2558160" cy="6757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TENDERIZE AND MARINATE MEATS</a:t>
            </a:r>
            <a:endParaRPr b="0" sz="1800" strike="noStrike">
              <a:solidFill>
                <a:srgbClr val="000000"/>
              </a:solidFill>
              <a:latin typeface="Arial"/>
              <a:ea typeface="Arial"/>
              <a:cs typeface="Arial"/>
              <a:sym typeface="Arial"/>
            </a:endParaRPr>
          </a:p>
        </p:txBody>
      </p:sp>
      <p:sp>
        <p:nvSpPr>
          <p:cNvPr id="364" name="Shape 364"/>
          <p:cNvSpPr/>
          <p:nvPr/>
        </p:nvSpPr>
        <p:spPr>
          <a:xfrm>
            <a:off x="4724280" y="3268800"/>
            <a:ext cx="3434760" cy="1447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Shape 365"/>
          <p:cNvSpPr/>
          <p:nvPr/>
        </p:nvSpPr>
        <p:spPr>
          <a:xfrm>
            <a:off x="260280" y="2057400"/>
            <a:ext cx="2558160" cy="6757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FLUFFIER GRAINS AND RICE</a:t>
            </a:r>
            <a:endParaRPr b="0" sz="1800" strike="noStrike">
              <a:solidFill>
                <a:srgbClr val="000000"/>
              </a:solidFill>
              <a:latin typeface="Arial"/>
              <a:ea typeface="Arial"/>
              <a:cs typeface="Arial"/>
              <a:sym typeface="Arial"/>
            </a:endParaRPr>
          </a:p>
        </p:txBody>
      </p:sp>
      <p:pic>
        <p:nvPicPr>
          <p:cNvPr id="366" name="Shape 366"/>
          <p:cNvPicPr preferRelativeResize="0"/>
          <p:nvPr/>
        </p:nvPicPr>
        <p:blipFill rotWithShape="1">
          <a:blip r:embed="rId3">
            <a:alphaModFix/>
          </a:blip>
          <a:srcRect b="0" l="0" r="0" t="0"/>
          <a:stretch/>
        </p:blipFill>
        <p:spPr>
          <a:xfrm>
            <a:off x="811080" y="5141880"/>
            <a:ext cx="1788480" cy="1251720"/>
          </a:xfrm>
          <a:prstGeom prst="rect">
            <a:avLst/>
          </a:prstGeom>
          <a:noFill/>
          <a:ln>
            <a:noFill/>
          </a:ln>
        </p:spPr>
      </p:pic>
      <p:pic>
        <p:nvPicPr>
          <p:cNvPr id="367" name="Shape 367"/>
          <p:cNvPicPr preferRelativeResize="0"/>
          <p:nvPr/>
        </p:nvPicPr>
        <p:blipFill rotWithShape="1">
          <a:blip r:embed="rId4">
            <a:alphaModFix/>
          </a:blip>
          <a:srcRect b="0" l="0" r="0" t="0"/>
          <a:stretch/>
        </p:blipFill>
        <p:spPr>
          <a:xfrm>
            <a:off x="4375080" y="5141880"/>
            <a:ext cx="2017080" cy="1285200"/>
          </a:xfrm>
          <a:prstGeom prst="rect">
            <a:avLst/>
          </a:prstGeom>
          <a:noFill/>
          <a:ln>
            <a:noFill/>
          </a:ln>
        </p:spPr>
      </p:pic>
      <p:pic>
        <p:nvPicPr>
          <p:cNvPr id="368" name="Shape 368"/>
          <p:cNvPicPr preferRelativeResize="0"/>
          <p:nvPr/>
        </p:nvPicPr>
        <p:blipFill rotWithShape="1">
          <a:blip r:embed="rId5">
            <a:alphaModFix/>
          </a:blip>
          <a:srcRect b="0" l="0" r="0" t="0"/>
          <a:stretch/>
        </p:blipFill>
        <p:spPr>
          <a:xfrm>
            <a:off x="6431040" y="5141880"/>
            <a:ext cx="1894680" cy="1285200"/>
          </a:xfrm>
          <a:prstGeom prst="rect">
            <a:avLst/>
          </a:prstGeom>
          <a:noFill/>
          <a:ln>
            <a:noFill/>
          </a:ln>
        </p:spPr>
      </p:pic>
      <p:pic>
        <p:nvPicPr>
          <p:cNvPr id="369" name="Shape 369"/>
          <p:cNvPicPr preferRelativeResize="0"/>
          <p:nvPr/>
        </p:nvPicPr>
        <p:blipFill rotWithShape="1">
          <a:blip r:embed="rId6">
            <a:alphaModFix/>
          </a:blip>
          <a:srcRect b="0" l="0" r="0" t="0"/>
          <a:stretch/>
        </p:blipFill>
        <p:spPr>
          <a:xfrm>
            <a:off x="2649600" y="5170320"/>
            <a:ext cx="1675800" cy="125676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WATER’S EFFECT</a:t>
            </a:r>
            <a:endParaRPr b="0" i="0" sz="1800" u="none" cap="none" strike="noStrike">
              <a:solidFill>
                <a:srgbClr val="000000"/>
              </a:solidFill>
              <a:latin typeface="Arial"/>
              <a:ea typeface="Arial"/>
              <a:cs typeface="Arial"/>
              <a:sym typeface="Arial"/>
            </a:endParaRPr>
          </a:p>
        </p:txBody>
      </p:sp>
      <p:sp>
        <p:nvSpPr>
          <p:cNvPr id="79" name="Shape 79"/>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en-US" sz="7200" u="none" cap="none" strike="noStrike">
                <a:solidFill>
                  <a:srgbClr val="000000"/>
                </a:solidFill>
                <a:latin typeface="Arial"/>
                <a:ea typeface="Arial"/>
                <a:cs typeface="Arial"/>
                <a:sym typeface="Arial"/>
              </a:rPr>
              <a:t>ON THE BODY</a:t>
            </a:r>
            <a:endParaRPr b="0" i="0" sz="1800" u="none" cap="none" strike="noStrike">
              <a:solidFill>
                <a:srgbClr val="000000"/>
              </a:solidFill>
              <a:latin typeface="Arial"/>
              <a:ea typeface="Arial"/>
              <a:cs typeface="Arial"/>
              <a:sym typeface="Arial"/>
            </a:endParaRPr>
          </a:p>
        </p:txBody>
      </p:sp>
      <p:sp>
        <p:nvSpPr>
          <p:cNvPr id="80" name="Shape 80"/>
          <p:cNvSpPr/>
          <p:nvPr/>
        </p:nvSpPr>
        <p:spPr>
          <a:xfrm>
            <a:off x="507960" y="2293920"/>
            <a:ext cx="3121920" cy="5817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1600" u="none" cap="none" strike="noStrike">
                <a:solidFill>
                  <a:srgbClr val="666666"/>
                </a:solidFill>
                <a:latin typeface="Arial"/>
                <a:ea typeface="Arial"/>
                <a:cs typeface="Arial"/>
                <a:sym typeface="Arial"/>
              </a:rPr>
              <a:t>Moistens tissues </a:t>
            </a:r>
            <a:r>
              <a:rPr b="0" i="0" lang="en-US" sz="1600" u="none" cap="none" strike="noStrike">
                <a:solidFill>
                  <a:srgbClr val="666666"/>
                </a:solidFill>
                <a:latin typeface="Arial"/>
                <a:ea typeface="Arial"/>
                <a:cs typeface="Arial"/>
                <a:sym typeface="Arial"/>
              </a:rPr>
              <a:t>such as those in the mouth, eyes and nose</a:t>
            </a:r>
            <a:endParaRPr b="0" i="0" sz="1800" u="none" cap="none" strike="noStrike">
              <a:solidFill>
                <a:srgbClr val="000000"/>
              </a:solidFill>
              <a:latin typeface="Arial"/>
              <a:ea typeface="Arial"/>
              <a:cs typeface="Arial"/>
              <a:sym typeface="Arial"/>
            </a:endParaRPr>
          </a:p>
        </p:txBody>
      </p:sp>
      <p:sp>
        <p:nvSpPr>
          <p:cNvPr id="81" name="Shape 81"/>
          <p:cNvSpPr/>
          <p:nvPr/>
        </p:nvSpPr>
        <p:spPr>
          <a:xfrm>
            <a:off x="500040" y="3195720"/>
            <a:ext cx="2350440" cy="5817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1600" u="none" cap="none" strike="noStrike">
                <a:solidFill>
                  <a:srgbClr val="666666"/>
                </a:solidFill>
                <a:latin typeface="Arial"/>
                <a:ea typeface="Arial"/>
                <a:cs typeface="Arial"/>
                <a:sym typeface="Arial"/>
              </a:rPr>
              <a:t>Protects</a:t>
            </a:r>
            <a:r>
              <a:rPr b="0" i="0" lang="en-US" sz="1600" u="none" cap="none" strike="noStrike">
                <a:solidFill>
                  <a:srgbClr val="666666"/>
                </a:solidFill>
                <a:latin typeface="Arial"/>
                <a:ea typeface="Arial"/>
                <a:cs typeface="Arial"/>
                <a:sym typeface="Arial"/>
              </a:rPr>
              <a:t> body organs and tissues</a:t>
            </a:r>
            <a:endParaRPr b="0" i="0" sz="1800" u="none" cap="none" strike="noStrike">
              <a:solidFill>
                <a:srgbClr val="000000"/>
              </a:solidFill>
              <a:latin typeface="Arial"/>
              <a:ea typeface="Arial"/>
              <a:cs typeface="Arial"/>
              <a:sym typeface="Arial"/>
            </a:endParaRPr>
          </a:p>
        </p:txBody>
      </p:sp>
      <p:sp>
        <p:nvSpPr>
          <p:cNvPr id="82" name="Shape 82"/>
          <p:cNvSpPr/>
          <p:nvPr/>
        </p:nvSpPr>
        <p:spPr>
          <a:xfrm>
            <a:off x="500040" y="4152960"/>
            <a:ext cx="2712240" cy="3358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1600" u="none" cap="none" strike="noStrike">
                <a:solidFill>
                  <a:srgbClr val="666666"/>
                </a:solidFill>
                <a:latin typeface="Arial"/>
                <a:ea typeface="Arial"/>
                <a:cs typeface="Arial"/>
                <a:sym typeface="Arial"/>
              </a:rPr>
              <a:t>Helps prevent </a:t>
            </a:r>
            <a:r>
              <a:rPr b="0" i="0" lang="en-US" sz="1600" u="none" cap="none" strike="noStrike">
                <a:solidFill>
                  <a:srgbClr val="666666"/>
                </a:solidFill>
                <a:latin typeface="Arial"/>
                <a:ea typeface="Arial"/>
                <a:cs typeface="Arial"/>
                <a:sym typeface="Arial"/>
              </a:rPr>
              <a:t>constipation</a:t>
            </a:r>
            <a:endParaRPr b="0" i="0" sz="1800" u="none" cap="none" strike="noStrike">
              <a:solidFill>
                <a:srgbClr val="000000"/>
              </a:solidFill>
              <a:latin typeface="Arial"/>
              <a:ea typeface="Arial"/>
              <a:cs typeface="Arial"/>
              <a:sym typeface="Arial"/>
            </a:endParaRPr>
          </a:p>
        </p:txBody>
      </p:sp>
      <p:sp>
        <p:nvSpPr>
          <p:cNvPr id="83" name="Shape 83"/>
          <p:cNvSpPr/>
          <p:nvPr/>
        </p:nvSpPr>
        <p:spPr>
          <a:xfrm>
            <a:off x="500040" y="4838760"/>
            <a:ext cx="3045600" cy="828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1600" u="none" cap="none" strike="noStrike">
                <a:solidFill>
                  <a:srgbClr val="666666"/>
                </a:solidFill>
                <a:latin typeface="Arial"/>
                <a:ea typeface="Arial"/>
                <a:cs typeface="Arial"/>
                <a:sym typeface="Arial"/>
              </a:rPr>
              <a:t>Helps dissolve </a:t>
            </a:r>
            <a:r>
              <a:rPr b="0" i="0" lang="en-US" sz="1600" u="none" cap="none" strike="noStrike">
                <a:solidFill>
                  <a:srgbClr val="666666"/>
                </a:solidFill>
                <a:latin typeface="Arial"/>
                <a:ea typeface="Arial"/>
                <a:cs typeface="Arial"/>
                <a:sym typeface="Arial"/>
              </a:rPr>
              <a:t>minerals and other nutrients to make them accessible to the body</a:t>
            </a:r>
            <a:endParaRPr b="0" i="0" sz="1800" u="none" cap="none" strike="noStrike">
              <a:solidFill>
                <a:srgbClr val="000000"/>
              </a:solidFill>
              <a:latin typeface="Arial"/>
              <a:ea typeface="Arial"/>
              <a:cs typeface="Arial"/>
              <a:sym typeface="Arial"/>
            </a:endParaRPr>
          </a:p>
        </p:txBody>
      </p:sp>
      <p:sp>
        <p:nvSpPr>
          <p:cNvPr id="84" name="Shape 84"/>
          <p:cNvSpPr/>
          <p:nvPr/>
        </p:nvSpPr>
        <p:spPr>
          <a:xfrm>
            <a:off x="5591160" y="2327400"/>
            <a:ext cx="3198240" cy="3358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1600" u="none" cap="none" strike="noStrike">
                <a:solidFill>
                  <a:srgbClr val="666666"/>
                </a:solidFill>
                <a:latin typeface="Arial"/>
                <a:ea typeface="Arial"/>
                <a:cs typeface="Arial"/>
                <a:sym typeface="Arial"/>
              </a:rPr>
              <a:t>Regulates</a:t>
            </a:r>
            <a:r>
              <a:rPr b="0" i="0" lang="en-US" sz="1600" u="none" cap="none" strike="noStrike">
                <a:solidFill>
                  <a:srgbClr val="666666"/>
                </a:solidFill>
                <a:latin typeface="Arial"/>
                <a:ea typeface="Arial"/>
                <a:cs typeface="Arial"/>
                <a:sym typeface="Arial"/>
              </a:rPr>
              <a:t> body temperature</a:t>
            </a:r>
            <a:endParaRPr b="0" i="0" sz="1800" u="none" cap="none" strike="noStrike">
              <a:solidFill>
                <a:srgbClr val="000000"/>
              </a:solidFill>
              <a:latin typeface="Arial"/>
              <a:ea typeface="Arial"/>
              <a:cs typeface="Arial"/>
              <a:sym typeface="Arial"/>
            </a:endParaRPr>
          </a:p>
        </p:txBody>
      </p:sp>
      <p:sp>
        <p:nvSpPr>
          <p:cNvPr id="85" name="Shape 85"/>
          <p:cNvSpPr/>
          <p:nvPr/>
        </p:nvSpPr>
        <p:spPr>
          <a:xfrm>
            <a:off x="5591160" y="3087720"/>
            <a:ext cx="2179080" cy="3358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1600" u="none" cap="none" strike="noStrike">
                <a:solidFill>
                  <a:srgbClr val="666666"/>
                </a:solidFill>
                <a:latin typeface="Arial"/>
                <a:ea typeface="Arial"/>
                <a:cs typeface="Arial"/>
                <a:sym typeface="Arial"/>
              </a:rPr>
              <a:t>Lubricates</a:t>
            </a:r>
            <a:r>
              <a:rPr b="0" i="0" lang="en-US" sz="1600" u="none" cap="none" strike="noStrike">
                <a:solidFill>
                  <a:srgbClr val="666666"/>
                </a:solidFill>
                <a:latin typeface="Arial"/>
                <a:ea typeface="Arial"/>
                <a:cs typeface="Arial"/>
                <a:sym typeface="Arial"/>
              </a:rPr>
              <a:t> joints</a:t>
            </a:r>
            <a:endParaRPr b="0" i="0" sz="1800" u="none" cap="none" strike="noStrike">
              <a:solidFill>
                <a:srgbClr val="000000"/>
              </a:solidFill>
              <a:latin typeface="Arial"/>
              <a:ea typeface="Arial"/>
              <a:cs typeface="Arial"/>
              <a:sym typeface="Arial"/>
            </a:endParaRPr>
          </a:p>
        </p:txBody>
      </p:sp>
      <p:sp>
        <p:nvSpPr>
          <p:cNvPr id="86" name="Shape 86"/>
          <p:cNvSpPr/>
          <p:nvPr/>
        </p:nvSpPr>
        <p:spPr>
          <a:xfrm>
            <a:off x="5591160" y="3821040"/>
            <a:ext cx="3045600" cy="828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1600" u="none" cap="none" strike="noStrike">
                <a:solidFill>
                  <a:srgbClr val="666666"/>
                </a:solidFill>
                <a:latin typeface="Arial"/>
                <a:ea typeface="Arial"/>
                <a:cs typeface="Arial"/>
                <a:sym typeface="Arial"/>
              </a:rPr>
              <a:t>Lessens the burden </a:t>
            </a:r>
            <a:r>
              <a:rPr b="0" i="0" lang="en-US" sz="1600" u="none" cap="none" strike="noStrike">
                <a:solidFill>
                  <a:srgbClr val="666666"/>
                </a:solidFill>
                <a:latin typeface="Arial"/>
                <a:ea typeface="Arial"/>
                <a:cs typeface="Arial"/>
                <a:sym typeface="Arial"/>
              </a:rPr>
              <a:t>on the kidneys and liver by flushing out waste products</a:t>
            </a:r>
            <a:endParaRPr b="0" i="0" sz="1800" u="none" cap="none" strike="noStrike">
              <a:solidFill>
                <a:srgbClr val="000000"/>
              </a:solidFill>
              <a:latin typeface="Arial"/>
              <a:ea typeface="Arial"/>
              <a:cs typeface="Arial"/>
              <a:sym typeface="Arial"/>
            </a:endParaRPr>
          </a:p>
        </p:txBody>
      </p:sp>
      <p:sp>
        <p:nvSpPr>
          <p:cNvPr id="87" name="Shape 87"/>
          <p:cNvSpPr/>
          <p:nvPr/>
        </p:nvSpPr>
        <p:spPr>
          <a:xfrm>
            <a:off x="5591160" y="5157720"/>
            <a:ext cx="2525040" cy="5817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1600" u="none" cap="none" strike="noStrike">
                <a:solidFill>
                  <a:srgbClr val="666666"/>
                </a:solidFill>
                <a:latin typeface="Arial"/>
                <a:ea typeface="Arial"/>
                <a:cs typeface="Arial"/>
                <a:sym typeface="Arial"/>
              </a:rPr>
              <a:t>Carries</a:t>
            </a:r>
            <a:r>
              <a:rPr b="0" i="0" lang="en-US" sz="1600" u="none" cap="none" strike="noStrike">
                <a:solidFill>
                  <a:srgbClr val="666666"/>
                </a:solidFill>
                <a:latin typeface="Arial"/>
                <a:ea typeface="Arial"/>
                <a:cs typeface="Arial"/>
                <a:sym typeface="Arial"/>
              </a:rPr>
              <a:t> nutrients and oxygen to cells</a:t>
            </a:r>
            <a:endParaRPr b="0" i="0" sz="1800" u="none" cap="none" strike="noStrike">
              <a:solidFill>
                <a:srgbClr val="000000"/>
              </a:solidFill>
              <a:latin typeface="Arial"/>
              <a:ea typeface="Arial"/>
              <a:cs typeface="Arial"/>
              <a:sym typeface="Arial"/>
            </a:endParaRPr>
          </a:p>
        </p:txBody>
      </p:sp>
      <p:pic>
        <p:nvPicPr>
          <p:cNvPr id="88" name="Shape 88"/>
          <p:cNvPicPr preferRelativeResize="0"/>
          <p:nvPr/>
        </p:nvPicPr>
        <p:blipFill rotWithShape="1">
          <a:blip r:embed="rId3">
            <a:alphaModFix/>
          </a:blip>
          <a:srcRect b="0" l="0" r="0" t="0"/>
          <a:stretch/>
        </p:blipFill>
        <p:spPr>
          <a:xfrm>
            <a:off x="3371760" y="1646280"/>
            <a:ext cx="2113920" cy="4904640"/>
          </a:xfrm>
          <a:prstGeom prst="rect">
            <a:avLst/>
          </a:prstGeom>
          <a:noFill/>
          <a:ln>
            <a:noFill/>
          </a:ln>
        </p:spPr>
      </p:pic>
      <p:pic>
        <p:nvPicPr>
          <p:cNvPr id="89" name="Shape 89"/>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90" name="Shape 90"/>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Trebuchet MS"/>
                <a:ea typeface="Trebuchet MS"/>
                <a:cs typeface="Trebuchet MS"/>
                <a:sym typeface="Trebuchet MS"/>
              </a:rPr>
              <a:t>LifeIonizers.com</a:t>
            </a:r>
            <a:endParaRPr b="0" i="0" sz="1800" u="none" cap="none"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Other ALKALINE</a:t>
            </a:r>
            <a:endParaRPr b="0" sz="1800" strike="noStrike">
              <a:solidFill>
                <a:srgbClr val="000000"/>
              </a:solidFill>
              <a:latin typeface="Arial"/>
              <a:ea typeface="Arial"/>
              <a:cs typeface="Arial"/>
              <a:sym typeface="Arial"/>
            </a:endParaRPr>
          </a:p>
        </p:txBody>
      </p:sp>
      <p:sp>
        <p:nvSpPr>
          <p:cNvPr id="377" name="Shape 377"/>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WATER USES</a:t>
            </a:r>
            <a:endParaRPr b="0" sz="1800" strike="noStrike">
              <a:solidFill>
                <a:srgbClr val="000000"/>
              </a:solidFill>
              <a:latin typeface="Arial"/>
              <a:ea typeface="Arial"/>
              <a:cs typeface="Arial"/>
              <a:sym typeface="Arial"/>
            </a:endParaRPr>
          </a:p>
        </p:txBody>
      </p:sp>
      <p:sp>
        <p:nvSpPr>
          <p:cNvPr id="378" name="Shape 378"/>
          <p:cNvSpPr/>
          <p:nvPr/>
        </p:nvSpPr>
        <p:spPr>
          <a:xfrm>
            <a:off x="263520" y="1662120"/>
            <a:ext cx="2580480" cy="1447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9" name="Shape 379"/>
          <p:cNvSpPr/>
          <p:nvPr/>
        </p:nvSpPr>
        <p:spPr>
          <a:xfrm>
            <a:off x="3316320" y="1662120"/>
            <a:ext cx="2580480" cy="1447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0" name="Shape 380"/>
          <p:cNvSpPr/>
          <p:nvPr/>
        </p:nvSpPr>
        <p:spPr>
          <a:xfrm>
            <a:off x="6291360" y="1662120"/>
            <a:ext cx="2580480" cy="1447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nvSpPr>
        <p:spPr>
          <a:xfrm>
            <a:off x="941400" y="3297240"/>
            <a:ext cx="3434760" cy="108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2" name="Shape 382"/>
          <p:cNvSpPr/>
          <p:nvPr/>
        </p:nvSpPr>
        <p:spPr>
          <a:xfrm>
            <a:off x="5068800" y="3475080"/>
            <a:ext cx="2813760" cy="6757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SWEETER TASTING JUICES &amp; SMOOTHIES</a:t>
            </a:r>
            <a:endParaRPr b="0" sz="1800" strike="noStrike">
              <a:solidFill>
                <a:srgbClr val="000000"/>
              </a:solidFill>
              <a:latin typeface="Arial"/>
              <a:ea typeface="Arial"/>
              <a:cs typeface="Arial"/>
              <a:sym typeface="Arial"/>
            </a:endParaRPr>
          </a:p>
        </p:txBody>
      </p:sp>
      <p:sp>
        <p:nvSpPr>
          <p:cNvPr id="383" name="Shape 383"/>
          <p:cNvSpPr/>
          <p:nvPr/>
        </p:nvSpPr>
        <p:spPr>
          <a:xfrm>
            <a:off x="3328920" y="1914480"/>
            <a:ext cx="2558160" cy="6757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IMPROVE FLAVOR TO SOUPS </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AND STEWS</a:t>
            </a:r>
            <a:endParaRPr b="0" sz="1800" strike="noStrike">
              <a:solidFill>
                <a:srgbClr val="000000"/>
              </a:solidFill>
              <a:latin typeface="Arial"/>
              <a:ea typeface="Arial"/>
              <a:cs typeface="Arial"/>
              <a:sym typeface="Arial"/>
            </a:endParaRPr>
          </a:p>
        </p:txBody>
      </p:sp>
      <p:sp>
        <p:nvSpPr>
          <p:cNvPr id="384" name="Shape 384"/>
          <p:cNvSpPr/>
          <p:nvPr/>
        </p:nvSpPr>
        <p:spPr>
          <a:xfrm>
            <a:off x="941400" y="3371760"/>
            <a:ext cx="3434760" cy="9676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ADD 1 TBSP TO SALAD DRESSINGS TO KEEP OIL EMULSIFIED</a:t>
            </a:r>
            <a:endParaRPr b="0" sz="1800" strike="noStrike">
              <a:solidFill>
                <a:srgbClr val="000000"/>
              </a:solidFill>
              <a:latin typeface="Arial"/>
              <a:ea typeface="Arial"/>
              <a:cs typeface="Arial"/>
              <a:sym typeface="Arial"/>
            </a:endParaRPr>
          </a:p>
        </p:txBody>
      </p:sp>
      <p:sp>
        <p:nvSpPr>
          <p:cNvPr id="385" name="Shape 385"/>
          <p:cNvSpPr/>
          <p:nvPr/>
        </p:nvSpPr>
        <p:spPr>
          <a:xfrm>
            <a:off x="6291360" y="1890720"/>
            <a:ext cx="2558160" cy="9676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STORAGE OF VEGETABLES TO LAST LONGER</a:t>
            </a:r>
            <a:endParaRPr b="0" sz="1800" strike="noStrike">
              <a:solidFill>
                <a:srgbClr val="000000"/>
              </a:solidFill>
              <a:latin typeface="Arial"/>
              <a:ea typeface="Arial"/>
              <a:cs typeface="Arial"/>
              <a:sym typeface="Arial"/>
            </a:endParaRPr>
          </a:p>
        </p:txBody>
      </p:sp>
      <p:sp>
        <p:nvSpPr>
          <p:cNvPr id="386" name="Shape 386"/>
          <p:cNvSpPr/>
          <p:nvPr/>
        </p:nvSpPr>
        <p:spPr>
          <a:xfrm>
            <a:off x="4757760" y="3297240"/>
            <a:ext cx="3434760" cy="108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7" name="Shape 387"/>
          <p:cNvSpPr/>
          <p:nvPr/>
        </p:nvSpPr>
        <p:spPr>
          <a:xfrm>
            <a:off x="295200" y="1776240"/>
            <a:ext cx="2558160" cy="12614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000000"/>
                </a:solidFill>
                <a:latin typeface="Arial"/>
                <a:ea typeface="Arial"/>
                <a:cs typeface="Arial"/>
                <a:sym typeface="Arial"/>
              </a:rPr>
              <a:t>SOAKING &amp; SPROUTING SEEDS, NUTS, GRAINS &amp; MORE</a:t>
            </a:r>
            <a:endParaRPr b="0" sz="1800" strike="noStrike">
              <a:solidFill>
                <a:srgbClr val="000000"/>
              </a:solidFill>
              <a:latin typeface="Arial"/>
              <a:ea typeface="Arial"/>
              <a:cs typeface="Arial"/>
              <a:sym typeface="Arial"/>
            </a:endParaRPr>
          </a:p>
        </p:txBody>
      </p:sp>
      <p:pic>
        <p:nvPicPr>
          <p:cNvPr id="388" name="Shape 388"/>
          <p:cNvPicPr preferRelativeResize="0"/>
          <p:nvPr/>
        </p:nvPicPr>
        <p:blipFill rotWithShape="1">
          <a:blip r:embed="rId3">
            <a:alphaModFix/>
          </a:blip>
          <a:srcRect b="0" l="0" r="0" t="0"/>
          <a:stretch/>
        </p:blipFill>
        <p:spPr>
          <a:xfrm>
            <a:off x="5729400" y="5327640"/>
            <a:ext cx="1059840" cy="1059840"/>
          </a:xfrm>
          <a:prstGeom prst="rect">
            <a:avLst/>
          </a:prstGeom>
          <a:noFill/>
          <a:ln>
            <a:noFill/>
          </a:ln>
        </p:spPr>
      </p:pic>
      <p:pic>
        <p:nvPicPr>
          <p:cNvPr id="389" name="Shape 389"/>
          <p:cNvPicPr preferRelativeResize="0"/>
          <p:nvPr/>
        </p:nvPicPr>
        <p:blipFill rotWithShape="1">
          <a:blip r:embed="rId4">
            <a:alphaModFix/>
          </a:blip>
          <a:srcRect b="0" l="0" r="0" t="0"/>
          <a:stretch/>
        </p:blipFill>
        <p:spPr>
          <a:xfrm>
            <a:off x="4084560" y="5327640"/>
            <a:ext cx="1544040" cy="1059840"/>
          </a:xfrm>
          <a:prstGeom prst="rect">
            <a:avLst/>
          </a:prstGeom>
          <a:noFill/>
          <a:ln>
            <a:noFill/>
          </a:ln>
        </p:spPr>
      </p:pic>
      <p:pic>
        <p:nvPicPr>
          <p:cNvPr id="390" name="Shape 390"/>
          <p:cNvPicPr preferRelativeResize="0"/>
          <p:nvPr/>
        </p:nvPicPr>
        <p:blipFill rotWithShape="1">
          <a:blip r:embed="rId5">
            <a:alphaModFix/>
          </a:blip>
          <a:srcRect b="0" l="0" r="0" t="0"/>
          <a:stretch/>
        </p:blipFill>
        <p:spPr>
          <a:xfrm>
            <a:off x="2414520" y="5322960"/>
            <a:ext cx="1605960" cy="1067760"/>
          </a:xfrm>
          <a:prstGeom prst="rect">
            <a:avLst/>
          </a:prstGeom>
          <a:noFill/>
          <a:ln>
            <a:noFill/>
          </a:ln>
        </p:spPr>
      </p:pic>
      <p:pic>
        <p:nvPicPr>
          <p:cNvPr id="391" name="Shape 391"/>
          <p:cNvPicPr preferRelativeResize="0"/>
          <p:nvPr/>
        </p:nvPicPr>
        <p:blipFill rotWithShape="1">
          <a:blip r:embed="rId6">
            <a:alphaModFix/>
          </a:blip>
          <a:srcRect b="0" l="0" r="0" t="0"/>
          <a:stretch/>
        </p:blipFill>
        <p:spPr>
          <a:xfrm>
            <a:off x="896760" y="5327640"/>
            <a:ext cx="1453320" cy="1059840"/>
          </a:xfrm>
          <a:prstGeom prst="rect">
            <a:avLst/>
          </a:prstGeom>
          <a:noFill/>
          <a:ln>
            <a:noFill/>
          </a:ln>
        </p:spPr>
      </p:pic>
      <p:pic>
        <p:nvPicPr>
          <p:cNvPr id="392" name="Shape 392"/>
          <p:cNvPicPr preferRelativeResize="0"/>
          <p:nvPr/>
        </p:nvPicPr>
        <p:blipFill rotWithShape="1">
          <a:blip r:embed="rId7">
            <a:alphaModFix/>
          </a:blip>
          <a:srcRect b="0" l="0" r="0" t="0"/>
          <a:stretch/>
        </p:blipFill>
        <p:spPr>
          <a:xfrm>
            <a:off x="6850080" y="5327640"/>
            <a:ext cx="1388520" cy="1059840"/>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ACIDIC</a:t>
            </a:r>
            <a:endParaRPr b="0" sz="1800" strike="noStrike">
              <a:solidFill>
                <a:srgbClr val="000000"/>
              </a:solidFill>
              <a:latin typeface="Arial"/>
              <a:ea typeface="Arial"/>
              <a:cs typeface="Arial"/>
              <a:sym typeface="Arial"/>
            </a:endParaRPr>
          </a:p>
        </p:txBody>
      </p:sp>
      <p:sp>
        <p:nvSpPr>
          <p:cNvPr id="400" name="Shape 400"/>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WATER USES</a:t>
            </a:r>
            <a:endParaRPr b="0" sz="1800" strike="noStrike">
              <a:solidFill>
                <a:srgbClr val="000000"/>
              </a:solidFill>
              <a:latin typeface="Arial"/>
              <a:ea typeface="Arial"/>
              <a:cs typeface="Arial"/>
              <a:sym typeface="Arial"/>
            </a:endParaRPr>
          </a:p>
        </p:txBody>
      </p:sp>
      <p:sp>
        <p:nvSpPr>
          <p:cNvPr id="401" name="Shape 401"/>
          <p:cNvSpPr/>
          <p:nvPr/>
        </p:nvSpPr>
        <p:spPr>
          <a:xfrm>
            <a:off x="1066680" y="158256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2" name="Shape 402"/>
          <p:cNvSpPr/>
          <p:nvPr/>
        </p:nvSpPr>
        <p:spPr>
          <a:xfrm>
            <a:off x="3503520" y="158256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3" name="Shape 403"/>
          <p:cNvSpPr/>
          <p:nvPr/>
        </p:nvSpPr>
        <p:spPr>
          <a:xfrm>
            <a:off x="5924520" y="158256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4" name="Shape 404"/>
          <p:cNvSpPr/>
          <p:nvPr/>
        </p:nvSpPr>
        <p:spPr>
          <a:xfrm>
            <a:off x="1066680" y="1677960"/>
            <a:ext cx="2133000" cy="7106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NATURAL ASTRINGENT</a:t>
            </a:r>
            <a:endParaRPr b="0" sz="1800" strike="noStrike">
              <a:solidFill>
                <a:srgbClr val="000000"/>
              </a:solidFill>
              <a:latin typeface="Arial"/>
              <a:ea typeface="Arial"/>
              <a:cs typeface="Arial"/>
              <a:sym typeface="Arial"/>
            </a:endParaRPr>
          </a:p>
        </p:txBody>
      </p:sp>
      <p:sp>
        <p:nvSpPr>
          <p:cNvPr id="405" name="Shape 405"/>
          <p:cNvSpPr/>
          <p:nvPr/>
        </p:nvSpPr>
        <p:spPr>
          <a:xfrm>
            <a:off x="3505320" y="1681200"/>
            <a:ext cx="2133000" cy="7106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NATURAL HAIR CONDITIONER</a:t>
            </a:r>
            <a:endParaRPr b="0" sz="1800" strike="noStrike">
              <a:solidFill>
                <a:srgbClr val="000000"/>
              </a:solidFill>
              <a:latin typeface="Arial"/>
              <a:ea typeface="Arial"/>
              <a:cs typeface="Arial"/>
              <a:sym typeface="Arial"/>
            </a:endParaRPr>
          </a:p>
        </p:txBody>
      </p:sp>
      <p:sp>
        <p:nvSpPr>
          <p:cNvPr id="406" name="Shape 406"/>
          <p:cNvSpPr/>
          <p:nvPr/>
        </p:nvSpPr>
        <p:spPr>
          <a:xfrm>
            <a:off x="5925960" y="1671480"/>
            <a:ext cx="2133000" cy="10137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600"/>
              <a:t>SANITIZE</a:t>
            </a:r>
            <a:r>
              <a:rPr b="1" lang="en-US" sz="1600" strike="noStrike">
                <a:solidFill>
                  <a:srgbClr val="000000"/>
                </a:solidFill>
                <a:latin typeface="Arial"/>
                <a:ea typeface="Arial"/>
                <a:cs typeface="Arial"/>
                <a:sym typeface="Arial"/>
              </a:rPr>
              <a:t> WITHOUT CHEMICALS</a:t>
            </a:r>
            <a:endParaRPr b="0" sz="1800" strike="noStrike">
              <a:solidFill>
                <a:srgbClr val="000000"/>
              </a:solidFill>
              <a:latin typeface="Arial"/>
              <a:ea typeface="Arial"/>
              <a:cs typeface="Arial"/>
              <a:sym typeface="Arial"/>
            </a:endParaRPr>
          </a:p>
        </p:txBody>
      </p:sp>
      <p:sp>
        <p:nvSpPr>
          <p:cNvPr id="407" name="Shape 407"/>
          <p:cNvSpPr/>
          <p:nvPr/>
        </p:nvSpPr>
        <p:spPr>
          <a:xfrm>
            <a:off x="1076400" y="254484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8" name="Shape 408"/>
          <p:cNvSpPr/>
          <p:nvPr/>
        </p:nvSpPr>
        <p:spPr>
          <a:xfrm>
            <a:off x="3513240" y="254484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9" name="Shape 409"/>
          <p:cNvSpPr/>
          <p:nvPr/>
        </p:nvSpPr>
        <p:spPr>
          <a:xfrm>
            <a:off x="5932440" y="254484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0" name="Shape 410"/>
          <p:cNvSpPr/>
          <p:nvPr/>
        </p:nvSpPr>
        <p:spPr>
          <a:xfrm>
            <a:off x="1076400" y="2762280"/>
            <a:ext cx="2133000" cy="4057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ANTISEPTIC</a:t>
            </a:r>
            <a:endParaRPr b="0" sz="1800" strike="noStrike">
              <a:solidFill>
                <a:srgbClr val="000000"/>
              </a:solidFill>
              <a:latin typeface="Arial"/>
              <a:ea typeface="Arial"/>
              <a:cs typeface="Arial"/>
              <a:sym typeface="Arial"/>
            </a:endParaRPr>
          </a:p>
        </p:txBody>
      </p:sp>
      <p:sp>
        <p:nvSpPr>
          <p:cNvPr id="411" name="Shape 411"/>
          <p:cNvSpPr/>
          <p:nvPr/>
        </p:nvSpPr>
        <p:spPr>
          <a:xfrm>
            <a:off x="3505320" y="2506680"/>
            <a:ext cx="2133000" cy="7833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REMOVES PLAQUE FROM TEETH</a:t>
            </a:r>
            <a:endParaRPr b="0" sz="1800" strike="noStrike">
              <a:solidFill>
                <a:srgbClr val="000000"/>
              </a:solidFill>
              <a:latin typeface="Arial"/>
              <a:ea typeface="Arial"/>
              <a:cs typeface="Arial"/>
              <a:sym typeface="Arial"/>
            </a:endParaRPr>
          </a:p>
        </p:txBody>
      </p:sp>
      <p:sp>
        <p:nvSpPr>
          <p:cNvPr id="412" name="Shape 412"/>
          <p:cNvSpPr/>
          <p:nvPr/>
        </p:nvSpPr>
        <p:spPr>
          <a:xfrm>
            <a:off x="5935680" y="2762280"/>
            <a:ext cx="2133000" cy="4057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MOUTHWASH</a:t>
            </a:r>
            <a:endParaRPr b="0" sz="1800" strike="noStrike">
              <a:solidFill>
                <a:srgbClr val="000000"/>
              </a:solidFill>
              <a:latin typeface="Arial"/>
              <a:ea typeface="Arial"/>
              <a:cs typeface="Arial"/>
              <a:sym typeface="Arial"/>
            </a:endParaRPr>
          </a:p>
        </p:txBody>
      </p:sp>
      <p:sp>
        <p:nvSpPr>
          <p:cNvPr id="413" name="Shape 413"/>
          <p:cNvSpPr/>
          <p:nvPr/>
        </p:nvSpPr>
        <p:spPr>
          <a:xfrm>
            <a:off x="1084320" y="350676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4" name="Shape 414"/>
          <p:cNvSpPr/>
          <p:nvPr/>
        </p:nvSpPr>
        <p:spPr>
          <a:xfrm>
            <a:off x="3521160" y="350676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5" name="Shape 415"/>
          <p:cNvSpPr/>
          <p:nvPr/>
        </p:nvSpPr>
        <p:spPr>
          <a:xfrm>
            <a:off x="5942160" y="3506760"/>
            <a:ext cx="2133000" cy="81684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6" name="Shape 416"/>
          <p:cNvSpPr/>
          <p:nvPr/>
        </p:nvSpPr>
        <p:spPr>
          <a:xfrm>
            <a:off x="1084320" y="3568680"/>
            <a:ext cx="2133000" cy="7106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TREATS SUNBURNS</a:t>
            </a:r>
            <a:endParaRPr b="0" sz="1800" strike="noStrike">
              <a:solidFill>
                <a:srgbClr val="000000"/>
              </a:solidFill>
              <a:latin typeface="Arial"/>
              <a:ea typeface="Arial"/>
              <a:cs typeface="Arial"/>
              <a:sym typeface="Arial"/>
            </a:endParaRPr>
          </a:p>
        </p:txBody>
      </p:sp>
      <p:sp>
        <p:nvSpPr>
          <p:cNvPr id="417" name="Shape 417"/>
          <p:cNvSpPr/>
          <p:nvPr/>
        </p:nvSpPr>
        <p:spPr>
          <a:xfrm>
            <a:off x="3522600" y="3600360"/>
            <a:ext cx="2133000" cy="7106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TREATS SKIN CONDITIONS</a:t>
            </a:r>
            <a:endParaRPr b="0" sz="1800" strike="noStrike">
              <a:solidFill>
                <a:srgbClr val="000000"/>
              </a:solidFill>
              <a:latin typeface="Arial"/>
              <a:ea typeface="Arial"/>
              <a:cs typeface="Arial"/>
              <a:sym typeface="Arial"/>
            </a:endParaRPr>
          </a:p>
        </p:txBody>
      </p:sp>
      <p:sp>
        <p:nvSpPr>
          <p:cNvPr id="418" name="Shape 418"/>
          <p:cNvSpPr/>
          <p:nvPr/>
        </p:nvSpPr>
        <p:spPr>
          <a:xfrm>
            <a:off x="5943600" y="3600360"/>
            <a:ext cx="2133000" cy="7106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TREATS BUG BITES</a:t>
            </a:r>
            <a:endParaRPr b="0" sz="1800" strike="noStrike">
              <a:solidFill>
                <a:srgbClr val="000000"/>
              </a:solidFill>
              <a:latin typeface="Arial"/>
              <a:ea typeface="Arial"/>
              <a:cs typeface="Arial"/>
              <a:sym typeface="Arial"/>
            </a:endParaRPr>
          </a:p>
        </p:txBody>
      </p:sp>
      <p:sp>
        <p:nvSpPr>
          <p:cNvPr id="419" name="Shape 419"/>
          <p:cNvSpPr/>
          <p:nvPr/>
        </p:nvSpPr>
        <p:spPr>
          <a:xfrm>
            <a:off x="2341440" y="4438800"/>
            <a:ext cx="213300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0" name="Shape 420"/>
          <p:cNvSpPr/>
          <p:nvPr/>
        </p:nvSpPr>
        <p:spPr>
          <a:xfrm>
            <a:off x="4646520" y="4438800"/>
            <a:ext cx="213300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1" name="Shape 421"/>
          <p:cNvSpPr/>
          <p:nvPr/>
        </p:nvSpPr>
        <p:spPr>
          <a:xfrm>
            <a:off x="2341440" y="4538520"/>
            <a:ext cx="213300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TREATS </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ECZEMA</a:t>
            </a:r>
            <a:endParaRPr b="0" sz="1800" strike="noStrike">
              <a:solidFill>
                <a:srgbClr val="000000"/>
              </a:solidFill>
              <a:latin typeface="Arial"/>
              <a:ea typeface="Arial"/>
              <a:cs typeface="Arial"/>
              <a:sym typeface="Arial"/>
            </a:endParaRPr>
          </a:p>
        </p:txBody>
      </p:sp>
      <p:sp>
        <p:nvSpPr>
          <p:cNvPr id="422" name="Shape 422"/>
          <p:cNvSpPr/>
          <p:nvPr/>
        </p:nvSpPr>
        <p:spPr>
          <a:xfrm>
            <a:off x="4648320" y="4514760"/>
            <a:ext cx="213300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TREATS </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ACNE</a:t>
            </a:r>
            <a:endParaRPr b="0" sz="1800" strike="noStrike">
              <a:solidFill>
                <a:srgbClr val="000000"/>
              </a:solidFill>
              <a:latin typeface="Arial"/>
              <a:ea typeface="Arial"/>
              <a:cs typeface="Arial"/>
              <a:sym typeface="Arial"/>
            </a:endParaRPr>
          </a:p>
        </p:txBody>
      </p:sp>
      <p:pic>
        <p:nvPicPr>
          <p:cNvPr id="423" name="Shape 423"/>
          <p:cNvPicPr preferRelativeResize="0"/>
          <p:nvPr/>
        </p:nvPicPr>
        <p:blipFill rotWithShape="1">
          <a:blip r:embed="rId3">
            <a:alphaModFix/>
          </a:blip>
          <a:srcRect b="0" l="0" r="0" t="0"/>
          <a:stretch/>
        </p:blipFill>
        <p:spPr>
          <a:xfrm>
            <a:off x="7164360" y="5405400"/>
            <a:ext cx="1229760" cy="977040"/>
          </a:xfrm>
          <a:prstGeom prst="rect">
            <a:avLst/>
          </a:prstGeom>
          <a:noFill/>
          <a:ln>
            <a:noFill/>
          </a:ln>
        </p:spPr>
      </p:pic>
      <p:pic>
        <p:nvPicPr>
          <p:cNvPr id="424" name="Shape 424"/>
          <p:cNvPicPr preferRelativeResize="0"/>
          <p:nvPr/>
        </p:nvPicPr>
        <p:blipFill rotWithShape="1">
          <a:blip r:embed="rId4">
            <a:alphaModFix/>
          </a:blip>
          <a:srcRect b="0" l="0" r="0" t="0"/>
          <a:stretch/>
        </p:blipFill>
        <p:spPr>
          <a:xfrm>
            <a:off x="6119640" y="5405400"/>
            <a:ext cx="982080" cy="977040"/>
          </a:xfrm>
          <a:prstGeom prst="rect">
            <a:avLst/>
          </a:prstGeom>
          <a:noFill/>
          <a:ln>
            <a:noFill/>
          </a:ln>
        </p:spPr>
      </p:pic>
      <p:pic>
        <p:nvPicPr>
          <p:cNvPr id="425" name="Shape 425"/>
          <p:cNvPicPr preferRelativeResize="0"/>
          <p:nvPr/>
        </p:nvPicPr>
        <p:blipFill rotWithShape="1">
          <a:blip r:embed="rId5">
            <a:alphaModFix/>
          </a:blip>
          <a:srcRect b="0" l="0" r="0" t="0"/>
          <a:stretch/>
        </p:blipFill>
        <p:spPr>
          <a:xfrm>
            <a:off x="4619520" y="5405400"/>
            <a:ext cx="1418400" cy="977040"/>
          </a:xfrm>
          <a:prstGeom prst="rect">
            <a:avLst/>
          </a:prstGeom>
          <a:noFill/>
          <a:ln>
            <a:noFill/>
          </a:ln>
        </p:spPr>
      </p:pic>
      <p:pic>
        <p:nvPicPr>
          <p:cNvPr id="426" name="Shape 426"/>
          <p:cNvPicPr preferRelativeResize="0"/>
          <p:nvPr/>
        </p:nvPicPr>
        <p:blipFill rotWithShape="1">
          <a:blip r:embed="rId6">
            <a:alphaModFix/>
          </a:blip>
          <a:srcRect b="0" l="0" r="0" t="0"/>
          <a:stretch/>
        </p:blipFill>
        <p:spPr>
          <a:xfrm>
            <a:off x="3568680" y="5405400"/>
            <a:ext cx="977040" cy="977040"/>
          </a:xfrm>
          <a:prstGeom prst="rect">
            <a:avLst/>
          </a:prstGeom>
          <a:noFill/>
          <a:ln>
            <a:noFill/>
          </a:ln>
        </p:spPr>
      </p:pic>
      <p:pic>
        <p:nvPicPr>
          <p:cNvPr id="427" name="Shape 427"/>
          <p:cNvPicPr preferRelativeResize="0"/>
          <p:nvPr/>
        </p:nvPicPr>
        <p:blipFill rotWithShape="1">
          <a:blip r:embed="rId7">
            <a:alphaModFix/>
          </a:blip>
          <a:srcRect b="0" l="0" r="0" t="0"/>
          <a:stretch/>
        </p:blipFill>
        <p:spPr>
          <a:xfrm>
            <a:off x="2332080" y="5396040"/>
            <a:ext cx="1183680" cy="986760"/>
          </a:xfrm>
          <a:prstGeom prst="rect">
            <a:avLst/>
          </a:prstGeom>
          <a:noFill/>
          <a:ln>
            <a:noFill/>
          </a:ln>
        </p:spPr>
      </p:pic>
      <p:pic>
        <p:nvPicPr>
          <p:cNvPr id="428" name="Shape 428"/>
          <p:cNvPicPr preferRelativeResize="0"/>
          <p:nvPr/>
        </p:nvPicPr>
        <p:blipFill rotWithShape="1">
          <a:blip r:embed="rId8">
            <a:alphaModFix/>
          </a:blip>
          <a:srcRect b="0" l="0" r="0" t="0"/>
          <a:stretch/>
        </p:blipFill>
        <p:spPr>
          <a:xfrm>
            <a:off x="905040" y="5396040"/>
            <a:ext cx="1369440" cy="996120"/>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MORE ACIDIC</a:t>
            </a:r>
            <a:endParaRPr b="0" sz="1800" strike="noStrike">
              <a:solidFill>
                <a:srgbClr val="000000"/>
              </a:solidFill>
              <a:latin typeface="Arial"/>
              <a:ea typeface="Arial"/>
              <a:cs typeface="Arial"/>
              <a:sym typeface="Arial"/>
            </a:endParaRPr>
          </a:p>
        </p:txBody>
      </p:sp>
      <p:sp>
        <p:nvSpPr>
          <p:cNvPr id="436" name="Shape 436"/>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WATER USES</a:t>
            </a:r>
            <a:endParaRPr b="0" sz="1800" strike="noStrike">
              <a:solidFill>
                <a:srgbClr val="000000"/>
              </a:solidFill>
              <a:latin typeface="Arial"/>
              <a:ea typeface="Arial"/>
              <a:cs typeface="Arial"/>
              <a:sym typeface="Arial"/>
            </a:endParaRPr>
          </a:p>
        </p:txBody>
      </p:sp>
      <p:sp>
        <p:nvSpPr>
          <p:cNvPr id="437" name="Shape 437"/>
          <p:cNvSpPr/>
          <p:nvPr/>
        </p:nvSpPr>
        <p:spPr>
          <a:xfrm>
            <a:off x="1066680" y="1768320"/>
            <a:ext cx="2133000" cy="988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8" name="Shape 438"/>
          <p:cNvSpPr/>
          <p:nvPr/>
        </p:nvSpPr>
        <p:spPr>
          <a:xfrm>
            <a:off x="3503520" y="1768320"/>
            <a:ext cx="2133000" cy="988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9" name="Shape 439"/>
          <p:cNvSpPr/>
          <p:nvPr/>
        </p:nvSpPr>
        <p:spPr>
          <a:xfrm>
            <a:off x="5924520" y="1768320"/>
            <a:ext cx="2133000" cy="988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0" name="Shape 440"/>
          <p:cNvSpPr/>
          <p:nvPr/>
        </p:nvSpPr>
        <p:spPr>
          <a:xfrm>
            <a:off x="1069920" y="1833480"/>
            <a:ext cx="2133000" cy="7833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EXTENDS LIFE OF CUT FLOWERS</a:t>
            </a:r>
            <a:endParaRPr b="0" sz="1800" strike="noStrike">
              <a:solidFill>
                <a:srgbClr val="000000"/>
              </a:solidFill>
              <a:latin typeface="Arial"/>
              <a:ea typeface="Arial"/>
              <a:cs typeface="Arial"/>
              <a:sym typeface="Arial"/>
            </a:endParaRPr>
          </a:p>
        </p:txBody>
      </p:sp>
      <p:sp>
        <p:nvSpPr>
          <p:cNvPr id="441" name="Shape 441"/>
          <p:cNvSpPr/>
          <p:nvPr/>
        </p:nvSpPr>
        <p:spPr>
          <a:xfrm>
            <a:off x="3495600" y="1905120"/>
            <a:ext cx="2133000" cy="7833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WATERING PLANTS</a:t>
            </a:r>
            <a:endParaRPr b="0" sz="1800" strike="noStrike">
              <a:solidFill>
                <a:srgbClr val="000000"/>
              </a:solidFill>
              <a:latin typeface="Arial"/>
              <a:ea typeface="Arial"/>
              <a:cs typeface="Arial"/>
              <a:sym typeface="Arial"/>
            </a:endParaRPr>
          </a:p>
        </p:txBody>
      </p:sp>
      <p:sp>
        <p:nvSpPr>
          <p:cNvPr id="442" name="Shape 442"/>
          <p:cNvSpPr/>
          <p:nvPr/>
        </p:nvSpPr>
        <p:spPr>
          <a:xfrm>
            <a:off x="5925960" y="1936800"/>
            <a:ext cx="213300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MOUTH </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SORES</a:t>
            </a:r>
            <a:endParaRPr b="0" sz="1800" strike="noStrike">
              <a:solidFill>
                <a:srgbClr val="000000"/>
              </a:solidFill>
              <a:latin typeface="Arial"/>
              <a:ea typeface="Arial"/>
              <a:cs typeface="Arial"/>
              <a:sym typeface="Arial"/>
            </a:endParaRPr>
          </a:p>
        </p:txBody>
      </p:sp>
      <p:sp>
        <p:nvSpPr>
          <p:cNvPr id="443" name="Shape 443"/>
          <p:cNvSpPr/>
          <p:nvPr/>
        </p:nvSpPr>
        <p:spPr>
          <a:xfrm>
            <a:off x="1076400" y="2963880"/>
            <a:ext cx="2133000" cy="988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4" name="Shape 444"/>
          <p:cNvSpPr/>
          <p:nvPr/>
        </p:nvSpPr>
        <p:spPr>
          <a:xfrm>
            <a:off x="3513240" y="2963880"/>
            <a:ext cx="2133000" cy="988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5" name="Shape 445"/>
          <p:cNvSpPr/>
          <p:nvPr/>
        </p:nvSpPr>
        <p:spPr>
          <a:xfrm>
            <a:off x="5932440" y="2963880"/>
            <a:ext cx="2133000" cy="98820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6" name="Shape 446"/>
          <p:cNvSpPr/>
          <p:nvPr/>
        </p:nvSpPr>
        <p:spPr>
          <a:xfrm>
            <a:off x="1076400" y="3281400"/>
            <a:ext cx="213300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ROUGH SKIN</a:t>
            </a:r>
            <a:endParaRPr b="0" sz="1800" strike="noStrike">
              <a:solidFill>
                <a:srgbClr val="000000"/>
              </a:solidFill>
              <a:latin typeface="Arial"/>
              <a:ea typeface="Arial"/>
              <a:cs typeface="Arial"/>
              <a:sym typeface="Arial"/>
            </a:endParaRPr>
          </a:p>
        </p:txBody>
      </p:sp>
      <p:sp>
        <p:nvSpPr>
          <p:cNvPr id="447" name="Shape 447"/>
          <p:cNvSpPr/>
          <p:nvPr/>
        </p:nvSpPr>
        <p:spPr>
          <a:xfrm>
            <a:off x="3503520" y="3057480"/>
            <a:ext cx="2133000" cy="7833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BATHE PETS FOR NICER COATS</a:t>
            </a:r>
            <a:endParaRPr b="0" sz="1800" strike="noStrike">
              <a:solidFill>
                <a:srgbClr val="000000"/>
              </a:solidFill>
              <a:latin typeface="Arial"/>
              <a:ea typeface="Arial"/>
              <a:cs typeface="Arial"/>
              <a:sym typeface="Arial"/>
            </a:endParaRPr>
          </a:p>
        </p:txBody>
      </p:sp>
      <p:sp>
        <p:nvSpPr>
          <p:cNvPr id="448" name="Shape 448"/>
          <p:cNvSpPr/>
          <p:nvPr/>
        </p:nvSpPr>
        <p:spPr>
          <a:xfrm>
            <a:off x="5950080" y="3057480"/>
            <a:ext cx="2133000" cy="7833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CLEANS COFFEE &amp; TEA STAINS FROM CUPS</a:t>
            </a:r>
            <a:endParaRPr b="0" sz="1800" strike="noStrike">
              <a:solidFill>
                <a:srgbClr val="000000"/>
              </a:solidFill>
              <a:latin typeface="Arial"/>
              <a:ea typeface="Arial"/>
              <a:cs typeface="Arial"/>
              <a:sym typeface="Arial"/>
            </a:endParaRPr>
          </a:p>
        </p:txBody>
      </p:sp>
      <p:sp>
        <p:nvSpPr>
          <p:cNvPr id="449" name="Shape 449"/>
          <p:cNvSpPr/>
          <p:nvPr/>
        </p:nvSpPr>
        <p:spPr>
          <a:xfrm>
            <a:off x="2341440" y="4141800"/>
            <a:ext cx="2133000" cy="6739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0" name="Shape 450"/>
          <p:cNvSpPr/>
          <p:nvPr/>
        </p:nvSpPr>
        <p:spPr>
          <a:xfrm>
            <a:off x="4646520" y="4141800"/>
            <a:ext cx="2133000" cy="6739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1" name="Shape 451"/>
          <p:cNvSpPr/>
          <p:nvPr/>
        </p:nvSpPr>
        <p:spPr>
          <a:xfrm>
            <a:off x="2341440" y="4299120"/>
            <a:ext cx="213300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BLISTERS</a:t>
            </a:r>
            <a:endParaRPr b="0" sz="1800" strike="noStrike">
              <a:solidFill>
                <a:srgbClr val="000000"/>
              </a:solidFill>
              <a:latin typeface="Arial"/>
              <a:ea typeface="Arial"/>
              <a:cs typeface="Arial"/>
              <a:sym typeface="Arial"/>
            </a:endParaRPr>
          </a:p>
        </p:txBody>
      </p:sp>
      <p:sp>
        <p:nvSpPr>
          <p:cNvPr id="452" name="Shape 452"/>
          <p:cNvSpPr/>
          <p:nvPr/>
        </p:nvSpPr>
        <p:spPr>
          <a:xfrm>
            <a:off x="4648320" y="4276800"/>
            <a:ext cx="213300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RASHES</a:t>
            </a:r>
            <a:endParaRPr b="0" sz="1800" strike="noStrike">
              <a:solidFill>
                <a:srgbClr val="000000"/>
              </a:solidFill>
              <a:latin typeface="Arial"/>
              <a:ea typeface="Arial"/>
              <a:cs typeface="Arial"/>
              <a:sym typeface="Arial"/>
            </a:endParaRPr>
          </a:p>
        </p:txBody>
      </p:sp>
      <p:pic>
        <p:nvPicPr>
          <p:cNvPr id="453" name="Shape 453"/>
          <p:cNvPicPr preferRelativeResize="0"/>
          <p:nvPr/>
        </p:nvPicPr>
        <p:blipFill rotWithShape="1">
          <a:blip r:embed="rId3">
            <a:alphaModFix/>
          </a:blip>
          <a:srcRect b="0" l="0" r="0" t="0"/>
          <a:stretch/>
        </p:blipFill>
        <p:spPr>
          <a:xfrm>
            <a:off x="3236760" y="5359320"/>
            <a:ext cx="1507320" cy="902520"/>
          </a:xfrm>
          <a:prstGeom prst="rect">
            <a:avLst/>
          </a:prstGeom>
          <a:noFill/>
          <a:ln>
            <a:noFill/>
          </a:ln>
        </p:spPr>
      </p:pic>
      <p:pic>
        <p:nvPicPr>
          <p:cNvPr id="454" name="Shape 454"/>
          <p:cNvPicPr preferRelativeResize="0"/>
          <p:nvPr/>
        </p:nvPicPr>
        <p:blipFill rotWithShape="1">
          <a:blip r:embed="rId4">
            <a:alphaModFix/>
          </a:blip>
          <a:srcRect b="0" l="0" r="0" t="0"/>
          <a:stretch/>
        </p:blipFill>
        <p:spPr>
          <a:xfrm>
            <a:off x="5711760" y="5343480"/>
            <a:ext cx="1515240" cy="920160"/>
          </a:xfrm>
          <a:prstGeom prst="rect">
            <a:avLst/>
          </a:prstGeom>
          <a:noFill/>
          <a:ln>
            <a:noFill/>
          </a:ln>
        </p:spPr>
      </p:pic>
      <p:pic>
        <p:nvPicPr>
          <p:cNvPr id="455" name="Shape 455"/>
          <p:cNvPicPr preferRelativeResize="0"/>
          <p:nvPr/>
        </p:nvPicPr>
        <p:blipFill rotWithShape="1">
          <a:blip r:embed="rId5">
            <a:alphaModFix/>
          </a:blip>
          <a:srcRect b="0" l="0" r="0" t="0"/>
          <a:stretch/>
        </p:blipFill>
        <p:spPr>
          <a:xfrm>
            <a:off x="7296120" y="5359320"/>
            <a:ext cx="1432800" cy="883440"/>
          </a:xfrm>
          <a:prstGeom prst="rect">
            <a:avLst/>
          </a:prstGeom>
          <a:noFill/>
          <a:ln>
            <a:noFill/>
          </a:ln>
        </p:spPr>
      </p:pic>
      <p:pic>
        <p:nvPicPr>
          <p:cNvPr id="456" name="Shape 456"/>
          <p:cNvPicPr preferRelativeResize="0"/>
          <p:nvPr/>
        </p:nvPicPr>
        <p:blipFill rotWithShape="1">
          <a:blip r:embed="rId6">
            <a:alphaModFix/>
          </a:blip>
          <a:srcRect b="0" l="0" r="0" t="0"/>
          <a:stretch/>
        </p:blipFill>
        <p:spPr>
          <a:xfrm>
            <a:off x="473040" y="5364000"/>
            <a:ext cx="1432800" cy="897840"/>
          </a:xfrm>
          <a:prstGeom prst="rect">
            <a:avLst/>
          </a:prstGeom>
          <a:noFill/>
          <a:ln>
            <a:noFill/>
          </a:ln>
        </p:spPr>
      </p:pic>
      <p:pic>
        <p:nvPicPr>
          <p:cNvPr id="457" name="Shape 457"/>
          <p:cNvPicPr preferRelativeResize="0"/>
          <p:nvPr/>
        </p:nvPicPr>
        <p:blipFill rotWithShape="1">
          <a:blip r:embed="rId7">
            <a:alphaModFix/>
          </a:blip>
          <a:srcRect b="0" l="0" r="0" t="0"/>
          <a:stretch/>
        </p:blipFill>
        <p:spPr>
          <a:xfrm>
            <a:off x="1969920" y="5364000"/>
            <a:ext cx="1199520" cy="897840"/>
          </a:xfrm>
          <a:prstGeom prst="rect">
            <a:avLst/>
          </a:prstGeom>
          <a:noFill/>
          <a:ln>
            <a:noFill/>
          </a:ln>
        </p:spPr>
      </p:pic>
      <p:pic>
        <p:nvPicPr>
          <p:cNvPr id="458" name="Shape 458"/>
          <p:cNvPicPr preferRelativeResize="0"/>
          <p:nvPr/>
        </p:nvPicPr>
        <p:blipFill rotWithShape="1">
          <a:blip r:embed="rId8">
            <a:alphaModFix/>
          </a:blip>
          <a:srcRect b="0" l="0" r="0" t="0"/>
          <a:stretch/>
        </p:blipFill>
        <p:spPr>
          <a:xfrm>
            <a:off x="4815000" y="5349960"/>
            <a:ext cx="812160" cy="912240"/>
          </a:xfrm>
          <a:prstGeom prst="rect">
            <a:avLst/>
          </a:prstGeom>
          <a:noFill/>
          <a:ln>
            <a:noFill/>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Shape 465"/>
          <p:cNvSpPr/>
          <p:nvPr/>
        </p:nvSpPr>
        <p:spPr>
          <a:xfrm>
            <a:off x="0" y="874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TESTIMONIALS</a:t>
            </a:r>
            <a:endParaRPr b="0" sz="1800" strike="noStrike">
              <a:solidFill>
                <a:srgbClr val="000000"/>
              </a:solidFill>
              <a:latin typeface="Arial"/>
              <a:ea typeface="Arial"/>
              <a:cs typeface="Arial"/>
              <a:sym typeface="Arial"/>
            </a:endParaRPr>
          </a:p>
        </p:txBody>
      </p:sp>
      <p:sp>
        <p:nvSpPr>
          <p:cNvPr id="466" name="Shape 466"/>
          <p:cNvSpPr/>
          <p:nvPr/>
        </p:nvSpPr>
        <p:spPr>
          <a:xfrm>
            <a:off x="5003640" y="1409760"/>
            <a:ext cx="3834720" cy="46458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Anderson started making small lifestyle changes 13 years ago after being diagnosed with Type 2 diabetes.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"I started eating healthier and in moderation, but I was still sort of eating the same stuff that I'd been eating all my life," he admits.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That all changed in 2008. "When I was cast in </a:t>
            </a:r>
            <a:r>
              <a:rPr b="0" i="1" lang="en-US" sz="1600" strike="noStrike">
                <a:solidFill>
                  <a:srgbClr val="000000"/>
                </a:solidFill>
                <a:latin typeface="Trebuchet MS"/>
                <a:ea typeface="Trebuchet MS"/>
                <a:cs typeface="Trebuchet MS"/>
                <a:sym typeface="Trebuchet MS"/>
              </a:rPr>
              <a:t>Law &amp; Order</a:t>
            </a:r>
            <a:r>
              <a:rPr b="0" lang="en-US" sz="1600" strike="noStrike">
                <a:solidFill>
                  <a:srgbClr val="000000"/>
                </a:solidFill>
                <a:latin typeface="Trebuchet MS"/>
                <a:ea typeface="Trebuchet MS"/>
                <a:cs typeface="Trebuchet MS"/>
                <a:sym typeface="Trebuchet MS"/>
              </a:rPr>
              <a:t>, I decided to make a drastic change," says Anderson. "I got more serious about my health and appearance – not from a vanity standpoint. I just started making healthier choices."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Recently, he has taken healthy eating to the next level by using the Life M11 Water Ionizer along with his other healthy lifestyle choices.</a:t>
            </a:r>
            <a:endParaRPr b="0" sz="1800" strike="noStrike">
              <a:solidFill>
                <a:srgbClr val="000000"/>
              </a:solidFill>
              <a:latin typeface="Arial"/>
              <a:ea typeface="Arial"/>
              <a:cs typeface="Arial"/>
              <a:sym typeface="Arial"/>
            </a:endParaRPr>
          </a:p>
        </p:txBody>
      </p:sp>
      <p:sp>
        <p:nvSpPr>
          <p:cNvPr id="467" name="Shape 467"/>
          <p:cNvSpPr/>
          <p:nvPr/>
        </p:nvSpPr>
        <p:spPr>
          <a:xfrm>
            <a:off x="701640" y="4722840"/>
            <a:ext cx="3715560" cy="1293120"/>
          </a:xfrm>
          <a:prstGeom prst="rect">
            <a:avLst/>
          </a:prstGeom>
          <a:noFill/>
          <a:ln>
            <a:noFill/>
          </a:ln>
        </p:spPr>
        <p:txBody>
          <a:bodyPr anchorCtr="0" anchor="t" bIns="91425" lIns="90000" spcFirstLastPara="1" rIns="90000" wrap="square" tIns="914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3000" strike="noStrike">
                <a:solidFill>
                  <a:srgbClr val="000000"/>
                </a:solidFill>
                <a:latin typeface="Trebuchet MS"/>
                <a:ea typeface="Trebuchet MS"/>
                <a:cs typeface="Trebuchet MS"/>
                <a:sym typeface="Trebuchet MS"/>
              </a:rPr>
              <a:t>Anthony Anderson</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Professional Actor</a:t>
            </a:r>
            <a:endParaRPr b="0" sz="1800" strike="noStrike">
              <a:solidFill>
                <a:srgbClr val="000000"/>
              </a:solidFill>
              <a:latin typeface="Arial"/>
              <a:ea typeface="Arial"/>
              <a:cs typeface="Arial"/>
              <a:sym typeface="Arial"/>
            </a:endParaRPr>
          </a:p>
        </p:txBody>
      </p:sp>
      <p:pic>
        <p:nvPicPr>
          <p:cNvPr id="468" name="Shape 468"/>
          <p:cNvPicPr preferRelativeResize="0"/>
          <p:nvPr/>
        </p:nvPicPr>
        <p:blipFill rotWithShape="1">
          <a:blip r:embed="rId3">
            <a:alphaModFix/>
          </a:blip>
          <a:srcRect b="0" l="0" r="0" t="0"/>
          <a:stretch/>
        </p:blipFill>
        <p:spPr>
          <a:xfrm>
            <a:off x="517680" y="1658880"/>
            <a:ext cx="4082400" cy="3061440"/>
          </a:xfrm>
          <a:prstGeom prst="rect">
            <a:avLst/>
          </a:prstGeom>
          <a:noFill/>
          <a:ln cap="flat" cmpd="sng" w="25550">
            <a:solidFill>
              <a:srgbClr val="FFFFFF"/>
            </a:solidFill>
            <a:prstDash val="solid"/>
            <a:round/>
            <a:headEnd len="sm" w="sm" type="none"/>
            <a:tailEnd len="sm" w="sm" type="none"/>
          </a:ln>
        </p:spPr>
      </p:pic>
      <p:pic>
        <p:nvPicPr>
          <p:cNvPr id="469" name="Shape 469"/>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470" name="Shape 470"/>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Shape 477"/>
          <p:cNvSpPr/>
          <p:nvPr/>
        </p:nvSpPr>
        <p:spPr>
          <a:xfrm>
            <a:off x="0" y="874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TESTIMONIALS</a:t>
            </a:r>
            <a:endParaRPr b="0" sz="1800" strike="noStrike">
              <a:solidFill>
                <a:srgbClr val="000000"/>
              </a:solidFill>
              <a:latin typeface="Arial"/>
              <a:ea typeface="Arial"/>
              <a:cs typeface="Arial"/>
              <a:sym typeface="Arial"/>
            </a:endParaRPr>
          </a:p>
        </p:txBody>
      </p:sp>
      <p:sp>
        <p:nvSpPr>
          <p:cNvPr id="478" name="Shape 478"/>
          <p:cNvSpPr/>
          <p:nvPr/>
        </p:nvSpPr>
        <p:spPr>
          <a:xfrm>
            <a:off x="4656240" y="1495440"/>
            <a:ext cx="3542760" cy="46458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Debra Messing added Life alkaline ionized water to her healthy lifestyle and has seen great results: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Trebuchet MS"/>
                <a:ea typeface="Trebuchet MS"/>
                <a:cs typeface="Trebuchet MS"/>
                <a:sym typeface="Trebuchet MS"/>
              </a:rPr>
              <a:t>"I’ve got my very own Fountain of Youth and I’d like to tell you about it: I got my Life Ionizer when I heard about the amazing health benefits of alkaline water.  I chose Life after I tried the water for myself; it is the most refreshing water I’ve ever drank!  Plus, it feels amazing.  I have the energy I need to keep up with my busy schedule, and I feel great!  It makes a big difference in my health and my lifestyle, and I know it will in yours too."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79" name="Shape 479"/>
          <p:cNvSpPr/>
          <p:nvPr/>
        </p:nvSpPr>
        <p:spPr>
          <a:xfrm>
            <a:off x="701640" y="5056200"/>
            <a:ext cx="3715560" cy="1251720"/>
          </a:xfrm>
          <a:prstGeom prst="rect">
            <a:avLst/>
          </a:prstGeom>
          <a:noFill/>
          <a:ln>
            <a:noFill/>
          </a:ln>
        </p:spPr>
        <p:txBody>
          <a:bodyPr anchorCtr="0" anchor="t" bIns="91425" lIns="90000" spcFirstLastPara="1" rIns="90000" wrap="square" tIns="914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3000" strike="noStrike">
                <a:solidFill>
                  <a:srgbClr val="000000"/>
                </a:solidFill>
                <a:latin typeface="Trebuchet MS"/>
                <a:ea typeface="Trebuchet MS"/>
                <a:cs typeface="Trebuchet MS"/>
                <a:sym typeface="Trebuchet MS"/>
              </a:rPr>
              <a:t>Debra Messing</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Professional Actor</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480" name="Shape 480"/>
          <p:cNvPicPr preferRelativeResize="0"/>
          <p:nvPr/>
        </p:nvPicPr>
        <p:blipFill rotWithShape="1">
          <a:blip r:embed="rId3">
            <a:alphaModFix/>
          </a:blip>
          <a:srcRect b="0" l="0" r="0" t="0"/>
          <a:stretch/>
        </p:blipFill>
        <p:spPr>
          <a:xfrm>
            <a:off x="1057320" y="1495440"/>
            <a:ext cx="2863080" cy="3818880"/>
          </a:xfrm>
          <a:prstGeom prst="rect">
            <a:avLst/>
          </a:prstGeom>
          <a:noFill/>
          <a:ln cap="flat" cmpd="sng" w="25550">
            <a:solidFill>
              <a:srgbClr val="FFFFFF"/>
            </a:solidFill>
            <a:prstDash val="solid"/>
            <a:round/>
            <a:headEnd len="sm" w="sm" type="none"/>
            <a:tailEnd len="sm" w="sm" type="none"/>
          </a:ln>
        </p:spPr>
      </p:pic>
      <p:pic>
        <p:nvPicPr>
          <p:cNvPr id="481" name="Shape 481"/>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482" name="Shape 482"/>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Shape 489"/>
          <p:cNvSpPr/>
          <p:nvPr/>
        </p:nvSpPr>
        <p:spPr>
          <a:xfrm>
            <a:off x="0" y="-152280"/>
            <a:ext cx="9143280" cy="114228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0" name="Shape 490"/>
          <p:cNvSpPr/>
          <p:nvPr/>
        </p:nvSpPr>
        <p:spPr>
          <a:xfrm>
            <a:off x="0" y="874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TESTIMONIALS</a:t>
            </a:r>
            <a:endParaRPr b="0" sz="1800" strike="noStrike">
              <a:solidFill>
                <a:srgbClr val="000000"/>
              </a:solidFill>
              <a:latin typeface="Arial"/>
              <a:ea typeface="Arial"/>
              <a:cs typeface="Arial"/>
              <a:sym typeface="Arial"/>
            </a:endParaRPr>
          </a:p>
        </p:txBody>
      </p:sp>
      <p:sp>
        <p:nvSpPr>
          <p:cNvPr id="491" name="Shape 491"/>
          <p:cNvSpPr/>
          <p:nvPr/>
        </p:nvSpPr>
        <p:spPr>
          <a:xfrm>
            <a:off x="2484360" y="1440000"/>
            <a:ext cx="5961960" cy="1237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Raymond Floyd</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300" strike="noStrike">
                <a:solidFill>
                  <a:srgbClr val="000000"/>
                </a:solidFill>
                <a:latin typeface="Arial"/>
                <a:ea typeface="Arial"/>
                <a:cs typeface="Arial"/>
                <a:sym typeface="Arial"/>
              </a:rPr>
              <a:t>Professional Golfer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400" strike="noStrike">
                <a:solidFill>
                  <a:srgbClr val="000000"/>
                </a:solidFill>
                <a:latin typeface="Trebuchet MS"/>
                <a:ea typeface="Trebuchet MS"/>
                <a:cs typeface="Trebuchet MS"/>
                <a:sym typeface="Trebuchet MS"/>
              </a:rPr>
              <a:t>“I purchased a Life Ionizer for my Summer home and in just a short time I could tell the difference. My three Children now have them for their families and could not be happier.  I highly recommend Life Ionizer for your overall well being.”</a:t>
            </a:r>
            <a:endParaRPr b="0" sz="1800" strike="noStrike">
              <a:solidFill>
                <a:srgbClr val="000000"/>
              </a:solidFill>
              <a:latin typeface="Arial"/>
              <a:ea typeface="Arial"/>
              <a:cs typeface="Arial"/>
              <a:sym typeface="Arial"/>
            </a:endParaRPr>
          </a:p>
        </p:txBody>
      </p:sp>
      <p:sp>
        <p:nvSpPr>
          <p:cNvPr id="492" name="Shape 492"/>
          <p:cNvSpPr/>
          <p:nvPr/>
        </p:nvSpPr>
        <p:spPr>
          <a:xfrm>
            <a:off x="2484360" y="4735440"/>
            <a:ext cx="4626720" cy="1661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Trebuchet MS"/>
                <a:ea typeface="Trebuchet MS"/>
                <a:cs typeface="Trebuchet MS"/>
                <a:sym typeface="Trebuchet MS"/>
              </a:rPr>
              <a:t>Marc Mariani</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300" strike="noStrike">
                <a:solidFill>
                  <a:srgbClr val="000000"/>
                </a:solidFill>
                <a:latin typeface="Trebuchet MS"/>
                <a:ea typeface="Trebuchet MS"/>
                <a:cs typeface="Trebuchet MS"/>
                <a:sym typeface="Trebuchet MS"/>
              </a:rPr>
              <a:t>NFL Wide Receiver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400" strike="noStrike">
                <a:solidFill>
                  <a:srgbClr val="000000"/>
                </a:solidFill>
                <a:latin typeface="Trebuchet MS"/>
                <a:ea typeface="Trebuchet MS"/>
                <a:cs typeface="Trebuchet MS"/>
                <a:sym typeface="Trebuchet MS"/>
              </a:rPr>
              <a:t>“I use the Life Ionizer every day and it has become an essential part of my daily regiment on and off the field!”</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400" strike="noStrike">
                <a:solidFill>
                  <a:srgbClr val="000000"/>
                </a:solidFill>
                <a:latin typeface="Trebuchet MS"/>
                <a:ea typeface="Trebuchet MS"/>
                <a:cs typeface="Trebuchet MS"/>
                <a:sym typeface="Trebuchet MS"/>
              </a:rPr>
              <a:t>2011 NFL Pro-Bowler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400" strike="noStrike">
                <a:solidFill>
                  <a:srgbClr val="000000"/>
                </a:solidFill>
                <a:latin typeface="Trebuchet MS"/>
                <a:ea typeface="Trebuchet MS"/>
                <a:cs typeface="Trebuchet MS"/>
                <a:sym typeface="Trebuchet MS"/>
              </a:rPr>
              <a:t>NFL Pro Bowl Record for Most Return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400" strike="noStrike">
                <a:solidFill>
                  <a:srgbClr val="000000"/>
                </a:solidFill>
                <a:latin typeface="Trebuchet MS"/>
                <a:ea typeface="Trebuchet MS"/>
                <a:cs typeface="Trebuchet MS"/>
                <a:sym typeface="Trebuchet MS"/>
              </a:rPr>
              <a:t>yards in a game (326) and most returns (9)</a:t>
            </a:r>
            <a:endParaRPr b="0" sz="1800" strike="noStrike">
              <a:solidFill>
                <a:srgbClr val="000000"/>
              </a:solidFill>
              <a:latin typeface="Arial"/>
              <a:ea typeface="Arial"/>
              <a:cs typeface="Arial"/>
              <a:sym typeface="Arial"/>
            </a:endParaRPr>
          </a:p>
        </p:txBody>
      </p:sp>
      <p:sp>
        <p:nvSpPr>
          <p:cNvPr id="493" name="Shape 493"/>
          <p:cNvSpPr/>
          <p:nvPr/>
        </p:nvSpPr>
        <p:spPr>
          <a:xfrm>
            <a:off x="1065240" y="3112920"/>
            <a:ext cx="5414400" cy="1318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Miguel Cotto</a:t>
            </a:r>
            <a:endParaRPr b="0" sz="1800"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lang="en-US" sz="1300" strike="noStrike">
                <a:solidFill>
                  <a:srgbClr val="000000"/>
                </a:solidFill>
                <a:latin typeface="Arial"/>
                <a:ea typeface="Arial"/>
                <a:cs typeface="Arial"/>
                <a:sym typeface="Arial"/>
              </a:rPr>
              <a:t>4x World Boxing Champion</a:t>
            </a:r>
            <a:endParaRPr b="0" sz="1800"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1" lang="en-US" sz="1400" strike="noStrike">
                <a:solidFill>
                  <a:srgbClr val="000000"/>
                </a:solidFill>
                <a:latin typeface="Trebuchet MS"/>
                <a:ea typeface="Trebuchet MS"/>
                <a:cs typeface="Trebuchet MS"/>
                <a:sym typeface="Trebuchet MS"/>
              </a:rPr>
              <a:t>“I love my Life Ionizers water filtration system. With the heavy demands of very intense training periods, I have to rely heavily on quality sources of water. Life Ionizers has become a very convenient and reliant aspect of my program.”</a:t>
            </a:r>
            <a:endParaRPr b="0" sz="1800" strike="noStrike">
              <a:solidFill>
                <a:srgbClr val="000000"/>
              </a:solidFill>
              <a:latin typeface="Arial"/>
              <a:ea typeface="Arial"/>
              <a:cs typeface="Arial"/>
              <a:sym typeface="Arial"/>
            </a:endParaRPr>
          </a:p>
        </p:txBody>
      </p:sp>
      <p:pic>
        <p:nvPicPr>
          <p:cNvPr id="494" name="Shape 494"/>
          <p:cNvPicPr preferRelativeResize="0"/>
          <p:nvPr/>
        </p:nvPicPr>
        <p:blipFill rotWithShape="1">
          <a:blip r:embed="rId3">
            <a:alphaModFix/>
          </a:blip>
          <a:srcRect b="0" l="0" r="0" t="0"/>
          <a:stretch/>
        </p:blipFill>
        <p:spPr>
          <a:xfrm>
            <a:off x="6689880" y="3129120"/>
            <a:ext cx="1672560" cy="1312200"/>
          </a:xfrm>
          <a:prstGeom prst="rect">
            <a:avLst/>
          </a:prstGeom>
          <a:noFill/>
          <a:ln cap="flat" cmpd="sng" w="25550">
            <a:solidFill>
              <a:srgbClr val="FFFFFF"/>
            </a:solidFill>
            <a:prstDash val="solid"/>
            <a:round/>
            <a:headEnd len="sm" w="sm" type="none"/>
            <a:tailEnd len="sm" w="sm" type="none"/>
          </a:ln>
        </p:spPr>
      </p:pic>
      <p:pic>
        <p:nvPicPr>
          <p:cNvPr id="495" name="Shape 495"/>
          <p:cNvPicPr preferRelativeResize="0"/>
          <p:nvPr/>
        </p:nvPicPr>
        <p:blipFill rotWithShape="1">
          <a:blip r:embed="rId4">
            <a:alphaModFix/>
          </a:blip>
          <a:srcRect b="0" l="0" r="0" t="0"/>
          <a:stretch/>
        </p:blipFill>
        <p:spPr>
          <a:xfrm>
            <a:off x="677880" y="4905360"/>
            <a:ext cx="1623240" cy="1274040"/>
          </a:xfrm>
          <a:prstGeom prst="rect">
            <a:avLst/>
          </a:prstGeom>
          <a:noFill/>
          <a:ln cap="flat" cmpd="sng" w="25550">
            <a:solidFill>
              <a:srgbClr val="FFFFFF"/>
            </a:solidFill>
            <a:prstDash val="solid"/>
            <a:round/>
            <a:headEnd len="sm" w="sm" type="none"/>
            <a:tailEnd len="sm" w="sm" type="none"/>
          </a:ln>
        </p:spPr>
      </p:pic>
      <p:pic>
        <p:nvPicPr>
          <p:cNvPr id="496" name="Shape 496"/>
          <p:cNvPicPr preferRelativeResize="0"/>
          <p:nvPr/>
        </p:nvPicPr>
        <p:blipFill rotWithShape="1">
          <a:blip r:embed="rId5">
            <a:alphaModFix/>
          </a:blip>
          <a:srcRect b="0" l="0" r="0" t="0"/>
          <a:stretch/>
        </p:blipFill>
        <p:spPr>
          <a:xfrm>
            <a:off x="677880" y="1550880"/>
            <a:ext cx="1623240" cy="1274040"/>
          </a:xfrm>
          <a:prstGeom prst="rect">
            <a:avLst/>
          </a:prstGeom>
          <a:noFill/>
          <a:ln cap="flat" cmpd="sng" w="25550">
            <a:solidFill>
              <a:srgbClr val="FFFFFF"/>
            </a:solidFill>
            <a:prstDash val="solid"/>
            <a:round/>
            <a:headEnd len="sm" w="sm" type="none"/>
            <a:tailEnd len="sm" w="sm" type="none"/>
          </a:ln>
        </p:spPr>
      </p:pic>
      <p:pic>
        <p:nvPicPr>
          <p:cNvPr id="497" name="Shape 497"/>
          <p:cNvPicPr preferRelativeResize="0"/>
          <p:nvPr/>
        </p:nvPicPr>
        <p:blipFill rotWithShape="1">
          <a:blip r:embed="rId6">
            <a:alphaModFix/>
          </a:blip>
          <a:srcRect b="0" l="0" r="0" t="0"/>
          <a:stretch/>
        </p:blipFill>
        <p:spPr>
          <a:xfrm>
            <a:off x="7545240" y="6308640"/>
            <a:ext cx="1159920" cy="396000"/>
          </a:xfrm>
          <a:prstGeom prst="rect">
            <a:avLst/>
          </a:prstGeom>
          <a:noFill/>
          <a:ln>
            <a:noFill/>
          </a:ln>
        </p:spPr>
      </p:pic>
      <p:sp>
        <p:nvSpPr>
          <p:cNvPr id="498" name="Shape 498"/>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Shape 505"/>
          <p:cNvSpPr/>
          <p:nvPr/>
        </p:nvSpPr>
        <p:spPr>
          <a:xfrm>
            <a:off x="0" y="-152280"/>
            <a:ext cx="9143280" cy="114228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6" name="Shape 506"/>
          <p:cNvSpPr/>
          <p:nvPr/>
        </p:nvSpPr>
        <p:spPr>
          <a:xfrm>
            <a:off x="0" y="874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TESTIMONIALS</a:t>
            </a:r>
            <a:endParaRPr b="0" sz="1800" strike="noStrike">
              <a:solidFill>
                <a:srgbClr val="000000"/>
              </a:solidFill>
              <a:latin typeface="Arial"/>
              <a:ea typeface="Arial"/>
              <a:cs typeface="Arial"/>
              <a:sym typeface="Arial"/>
            </a:endParaRPr>
          </a:p>
        </p:txBody>
      </p:sp>
      <p:sp>
        <p:nvSpPr>
          <p:cNvPr id="507" name="Shape 507"/>
          <p:cNvSpPr/>
          <p:nvPr/>
        </p:nvSpPr>
        <p:spPr>
          <a:xfrm>
            <a:off x="2484360" y="1487520"/>
            <a:ext cx="5006160" cy="12088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Cecil Fielder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300" strike="noStrike">
                <a:solidFill>
                  <a:srgbClr val="000000"/>
                </a:solidFill>
                <a:latin typeface="Arial"/>
                <a:ea typeface="Arial"/>
                <a:cs typeface="Arial"/>
                <a:sym typeface="Arial"/>
              </a:rPr>
              <a:t>14 Year MLB Veteran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400" strike="noStrike">
                <a:solidFill>
                  <a:srgbClr val="000000"/>
                </a:solidFill>
                <a:latin typeface="Arial"/>
                <a:ea typeface="Arial"/>
                <a:cs typeface="Arial"/>
                <a:sym typeface="Arial"/>
              </a:rPr>
              <a:t>“I drink it, my family drinks it, and it had made a huge impact on our lives. Life Ionizers is really the best of the best when it comes to filtration and alkaline water ionization.”</a:t>
            </a:r>
            <a:endParaRPr b="0" sz="1800" strike="noStrike">
              <a:solidFill>
                <a:srgbClr val="000000"/>
              </a:solidFill>
              <a:latin typeface="Arial"/>
              <a:ea typeface="Arial"/>
              <a:cs typeface="Arial"/>
              <a:sym typeface="Arial"/>
            </a:endParaRPr>
          </a:p>
        </p:txBody>
      </p:sp>
      <p:sp>
        <p:nvSpPr>
          <p:cNvPr id="508" name="Shape 508"/>
          <p:cNvSpPr/>
          <p:nvPr/>
        </p:nvSpPr>
        <p:spPr>
          <a:xfrm>
            <a:off x="1278000" y="2914560"/>
            <a:ext cx="5244480" cy="14072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Barry Zito</a:t>
            </a:r>
            <a:endParaRPr b="0" sz="1800"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lang="en-US" sz="1300" strike="noStrike">
                <a:solidFill>
                  <a:srgbClr val="000000"/>
                </a:solidFill>
                <a:latin typeface="Arial"/>
                <a:ea typeface="Arial"/>
                <a:cs typeface="Arial"/>
                <a:sym typeface="Arial"/>
              </a:rPr>
              <a:t>MLB Veteran</a:t>
            </a:r>
            <a:endParaRPr b="0" sz="1800"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1" lang="en-US" sz="1400" strike="noStrike">
                <a:solidFill>
                  <a:srgbClr val="000000"/>
                </a:solidFill>
                <a:latin typeface="Arial"/>
                <a:ea typeface="Arial"/>
                <a:cs typeface="Arial"/>
                <a:sym typeface="Arial"/>
              </a:rPr>
              <a:t>“LIFE Ionizers water filters/alkalizers enable me to stay hydrated throughout both my arduous season and off-season cycles. While in season, it helps me beat muscle fatigue and ensure I make every start, and in the off-season, it allows me to get the maximum potential out of my 3 months of workouts.</a:t>
            </a:r>
            <a:endParaRPr b="0" sz="1800" strike="noStrike">
              <a:solidFill>
                <a:srgbClr val="000000"/>
              </a:solidFill>
              <a:latin typeface="Arial"/>
              <a:ea typeface="Arial"/>
              <a:cs typeface="Arial"/>
              <a:sym typeface="Arial"/>
            </a:endParaRPr>
          </a:p>
        </p:txBody>
      </p:sp>
      <p:pic>
        <p:nvPicPr>
          <p:cNvPr id="509" name="Shape 509"/>
          <p:cNvPicPr preferRelativeResize="0"/>
          <p:nvPr/>
        </p:nvPicPr>
        <p:blipFill rotWithShape="1">
          <a:blip r:embed="rId3">
            <a:alphaModFix/>
          </a:blip>
          <a:srcRect b="20549" l="0" r="0" t="0"/>
          <a:stretch/>
        </p:blipFill>
        <p:spPr>
          <a:xfrm>
            <a:off x="6632640" y="3112920"/>
            <a:ext cx="1813680" cy="1131120"/>
          </a:xfrm>
          <a:prstGeom prst="rect">
            <a:avLst/>
          </a:prstGeom>
          <a:noFill/>
          <a:ln cap="flat" cmpd="sng" w="25550">
            <a:solidFill>
              <a:srgbClr val="FFFFFF"/>
            </a:solidFill>
            <a:prstDash val="solid"/>
            <a:round/>
            <a:headEnd len="sm" w="sm" type="none"/>
            <a:tailEnd len="sm" w="sm" type="none"/>
          </a:ln>
        </p:spPr>
      </p:pic>
      <p:sp>
        <p:nvSpPr>
          <p:cNvPr id="510" name="Shape 510"/>
          <p:cNvSpPr/>
          <p:nvPr/>
        </p:nvSpPr>
        <p:spPr>
          <a:xfrm>
            <a:off x="2484360" y="4735440"/>
            <a:ext cx="6139800" cy="1661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Trebuchet MS"/>
                <a:ea typeface="Trebuchet MS"/>
                <a:cs typeface="Trebuchet MS"/>
                <a:sym typeface="Trebuchet MS"/>
              </a:rPr>
              <a:t>Dotsie Bausch</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300" strike="noStrike">
                <a:solidFill>
                  <a:srgbClr val="000000"/>
                </a:solidFill>
                <a:latin typeface="Trebuchet MS"/>
                <a:ea typeface="Trebuchet MS"/>
                <a:cs typeface="Trebuchet MS"/>
                <a:sym typeface="Trebuchet MS"/>
              </a:rPr>
              <a:t>Professional Cyclist</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400" strike="noStrike">
                <a:solidFill>
                  <a:srgbClr val="000000"/>
                </a:solidFill>
                <a:latin typeface="Trebuchet MS"/>
                <a:ea typeface="Trebuchet MS"/>
                <a:cs typeface="Trebuchet MS"/>
                <a:sym typeface="Trebuchet MS"/>
              </a:rPr>
              <a:t>“Drinking alkaline water over the past month has really made a difference for me. I had a hydration saturation test done pre and post alkaline water consumption and the numbers don't lie. I love my Life Ionizer and alkaline water! Thanks so much!”</a:t>
            </a:r>
            <a:endParaRPr b="0" sz="1800" strike="noStrike">
              <a:solidFill>
                <a:srgbClr val="000000"/>
              </a:solidFill>
              <a:latin typeface="Arial"/>
              <a:ea typeface="Arial"/>
              <a:cs typeface="Arial"/>
              <a:sym typeface="Arial"/>
            </a:endParaRPr>
          </a:p>
        </p:txBody>
      </p:sp>
      <p:pic>
        <p:nvPicPr>
          <p:cNvPr id="511" name="Shape 511"/>
          <p:cNvPicPr preferRelativeResize="0"/>
          <p:nvPr/>
        </p:nvPicPr>
        <p:blipFill rotWithShape="1">
          <a:blip r:embed="rId4">
            <a:alphaModFix/>
          </a:blip>
          <a:srcRect b="0" l="0" r="0" t="0"/>
          <a:stretch/>
        </p:blipFill>
        <p:spPr>
          <a:xfrm>
            <a:off x="687240" y="1441440"/>
            <a:ext cx="1637640" cy="1285200"/>
          </a:xfrm>
          <a:prstGeom prst="rect">
            <a:avLst/>
          </a:prstGeom>
          <a:noFill/>
          <a:ln cap="flat" cmpd="sng" w="25550">
            <a:solidFill>
              <a:srgbClr val="FFFFFF"/>
            </a:solidFill>
            <a:prstDash val="solid"/>
            <a:round/>
            <a:headEnd len="sm" w="sm" type="none"/>
            <a:tailEnd len="sm" w="sm" type="none"/>
          </a:ln>
        </p:spPr>
      </p:pic>
      <p:pic>
        <p:nvPicPr>
          <p:cNvPr id="512" name="Shape 512"/>
          <p:cNvPicPr preferRelativeResize="0"/>
          <p:nvPr/>
        </p:nvPicPr>
        <p:blipFill rotWithShape="1">
          <a:blip r:embed="rId5">
            <a:alphaModFix/>
          </a:blip>
          <a:srcRect b="0" l="0" r="0" t="0"/>
          <a:stretch/>
        </p:blipFill>
        <p:spPr>
          <a:xfrm>
            <a:off x="687240" y="4838760"/>
            <a:ext cx="1637640" cy="1285200"/>
          </a:xfrm>
          <a:prstGeom prst="rect">
            <a:avLst/>
          </a:prstGeom>
          <a:noFill/>
          <a:ln cap="flat" cmpd="sng" w="25550">
            <a:solidFill>
              <a:srgbClr val="FFFFFF"/>
            </a:solidFill>
            <a:prstDash val="solid"/>
            <a:round/>
            <a:headEnd len="sm" w="sm" type="none"/>
            <a:tailEnd len="sm" w="sm" type="none"/>
          </a:ln>
        </p:spPr>
      </p:pic>
      <p:pic>
        <p:nvPicPr>
          <p:cNvPr id="513" name="Shape 513"/>
          <p:cNvPicPr preferRelativeResize="0"/>
          <p:nvPr/>
        </p:nvPicPr>
        <p:blipFill rotWithShape="1">
          <a:blip r:embed="rId6">
            <a:alphaModFix/>
          </a:blip>
          <a:srcRect b="0" l="0" r="0" t="0"/>
          <a:stretch/>
        </p:blipFill>
        <p:spPr>
          <a:xfrm>
            <a:off x="7545240" y="6308640"/>
            <a:ext cx="1159920" cy="396000"/>
          </a:xfrm>
          <a:prstGeom prst="rect">
            <a:avLst/>
          </a:prstGeom>
          <a:noFill/>
          <a:ln>
            <a:noFill/>
          </a:ln>
        </p:spPr>
      </p:pic>
      <p:sp>
        <p:nvSpPr>
          <p:cNvPr id="514" name="Shape 514"/>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Shape 521"/>
          <p:cNvSpPr/>
          <p:nvPr/>
        </p:nvSpPr>
        <p:spPr>
          <a:xfrm>
            <a:off x="0" y="-324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Trebuchet MS"/>
                <a:ea typeface="Trebuchet MS"/>
                <a:cs typeface="Trebuchet MS"/>
                <a:sym typeface="Trebuchet MS"/>
              </a:rPr>
              <a:t>ALKALINITY</a:t>
            </a:r>
            <a:r>
              <a:rPr b="1" lang="en-US" sz="4800" strike="noStrike">
                <a:solidFill>
                  <a:srgbClr val="000000"/>
                </a:solidFill>
                <a:latin typeface="Trebuchet MS"/>
                <a:ea typeface="Trebuchet MS"/>
                <a:cs typeface="Trebuchet MS"/>
                <a:sym typeface="Trebuchet MS"/>
              </a:rPr>
              <a:t> </a:t>
            </a:r>
            <a:endParaRPr b="0" sz="1800" strike="noStrike">
              <a:solidFill>
                <a:srgbClr val="000000"/>
              </a:solidFill>
              <a:latin typeface="Arial"/>
              <a:ea typeface="Arial"/>
              <a:cs typeface="Arial"/>
              <a:sym typeface="Arial"/>
            </a:endParaRPr>
          </a:p>
        </p:txBody>
      </p:sp>
      <p:sp>
        <p:nvSpPr>
          <p:cNvPr id="522" name="Shape 522"/>
          <p:cNvSpPr/>
          <p:nvPr/>
        </p:nvSpPr>
        <p:spPr>
          <a:xfrm>
            <a:off x="2075040" y="1743120"/>
            <a:ext cx="6144480" cy="1399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Anthony Robbins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1" lang="en-US" sz="1300" strike="noStrike">
                <a:solidFill>
                  <a:srgbClr val="000000"/>
                </a:solidFill>
                <a:latin typeface="Arial"/>
                <a:ea typeface="Arial"/>
                <a:cs typeface="Arial"/>
                <a:sym typeface="Arial"/>
              </a:rPr>
              <a:t>Inspirational Psychologist</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600" strike="noStrike">
                <a:solidFill>
                  <a:srgbClr val="000000"/>
                </a:solidFill>
                <a:latin typeface="Arial"/>
                <a:ea typeface="Arial"/>
                <a:cs typeface="Arial"/>
                <a:sym typeface="Arial"/>
              </a:rPr>
              <a:t>“</a:t>
            </a:r>
            <a:r>
              <a:rPr b="0" i="1" lang="en-US" sz="1400" strike="noStrike">
                <a:solidFill>
                  <a:srgbClr val="000000"/>
                </a:solidFill>
                <a:latin typeface="Arial"/>
                <a:ea typeface="Arial"/>
                <a:cs typeface="Arial"/>
                <a:sym typeface="Arial"/>
              </a:rPr>
              <a:t>Alkalize your body and live a healthier, more energized, and ultimately more fulfilling life. Our acid-alkaline balance is a baseline determinant of our physical health. When you break your old eating patterns, you will find yourself getting back to the real you, filled with the vitality and energy that your desire and deserve.”</a:t>
            </a:r>
            <a:endParaRPr b="0" sz="1800" strike="noStrike">
              <a:solidFill>
                <a:srgbClr val="000000"/>
              </a:solidFill>
              <a:latin typeface="Arial"/>
              <a:ea typeface="Arial"/>
              <a:cs typeface="Arial"/>
              <a:sym typeface="Arial"/>
            </a:endParaRPr>
          </a:p>
        </p:txBody>
      </p:sp>
      <p:sp>
        <p:nvSpPr>
          <p:cNvPr id="523" name="Shape 523"/>
          <p:cNvSpPr/>
          <p:nvPr/>
        </p:nvSpPr>
        <p:spPr>
          <a:xfrm>
            <a:off x="2016000" y="4941720"/>
            <a:ext cx="6376320" cy="16851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1600" strike="noStrike">
                <a:solidFill>
                  <a:srgbClr val="000000"/>
                </a:solidFill>
                <a:latin typeface="Arial"/>
                <a:ea typeface="Arial"/>
                <a:cs typeface="Arial"/>
                <a:sym typeface="Arial"/>
              </a:rPr>
              <a:t>Dr Otto Heinrich Warburg</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400" strike="noStrike">
                <a:solidFill>
                  <a:srgbClr val="000000"/>
                </a:solidFill>
                <a:latin typeface="Arial"/>
                <a:ea typeface="Arial"/>
                <a:cs typeface="Arial"/>
                <a:sym typeface="Arial"/>
              </a:rPr>
              <a:t>“Dr. Otto Warburg discovered the root cause of cancer in 1923 and he received the Nobel Prize for doing so in 1931. Dr. Warburg was director of the Kaiser Wilhelm Institute (now Max Planck Institute) for cell physiology at Berlin. He investigated the metabolism of tumors and the respiration of cells, particularly cancer cells. Below are some direct quotes by Dr. Warburg during medical lectures where he was the keynote speaker.”</a:t>
            </a:r>
            <a:endParaRPr b="0" sz="1800" strike="noStrike">
              <a:solidFill>
                <a:srgbClr val="000000"/>
              </a:solidFill>
              <a:latin typeface="Arial"/>
              <a:ea typeface="Arial"/>
              <a:cs typeface="Arial"/>
              <a:sym typeface="Arial"/>
            </a:endParaRPr>
          </a:p>
        </p:txBody>
      </p:sp>
      <p:pic>
        <p:nvPicPr>
          <p:cNvPr id="524" name="Shape 524"/>
          <p:cNvPicPr preferRelativeResize="0"/>
          <p:nvPr/>
        </p:nvPicPr>
        <p:blipFill rotWithShape="1">
          <a:blip r:embed="rId3">
            <a:alphaModFix/>
          </a:blip>
          <a:srcRect b="0" l="0" r="0" t="0"/>
          <a:stretch/>
        </p:blipFill>
        <p:spPr>
          <a:xfrm>
            <a:off x="614520" y="4815000"/>
            <a:ext cx="1189800" cy="1685160"/>
          </a:xfrm>
          <a:prstGeom prst="rect">
            <a:avLst/>
          </a:prstGeom>
          <a:noFill/>
          <a:ln cap="flat" cmpd="sng" w="25550">
            <a:solidFill>
              <a:srgbClr val="FFFFFF"/>
            </a:solidFill>
            <a:prstDash val="solid"/>
            <a:round/>
            <a:headEnd len="sm" w="sm" type="none"/>
            <a:tailEnd len="sm" w="sm" type="none"/>
          </a:ln>
        </p:spPr>
      </p:pic>
      <p:pic>
        <p:nvPicPr>
          <p:cNvPr id="525" name="Shape 525"/>
          <p:cNvPicPr preferRelativeResize="0"/>
          <p:nvPr/>
        </p:nvPicPr>
        <p:blipFill rotWithShape="1">
          <a:blip r:embed="rId4">
            <a:alphaModFix/>
          </a:blip>
          <a:srcRect b="0" l="0" r="0" t="0"/>
          <a:stretch/>
        </p:blipFill>
        <p:spPr>
          <a:xfrm>
            <a:off x="574560" y="1716120"/>
            <a:ext cx="1440720" cy="1605960"/>
          </a:xfrm>
          <a:prstGeom prst="rect">
            <a:avLst/>
          </a:prstGeom>
          <a:noFill/>
          <a:ln cap="flat" cmpd="sng" w="25550">
            <a:solidFill>
              <a:srgbClr val="FFFFFF"/>
            </a:solidFill>
            <a:prstDash val="solid"/>
            <a:round/>
            <a:headEnd len="sm" w="sm" type="none"/>
            <a:tailEnd len="sm" w="sm" type="none"/>
          </a:ln>
        </p:spPr>
      </p:pic>
      <p:pic>
        <p:nvPicPr>
          <p:cNvPr id="526" name="Shape 526"/>
          <p:cNvPicPr preferRelativeResize="0"/>
          <p:nvPr/>
        </p:nvPicPr>
        <p:blipFill rotWithShape="1">
          <a:blip r:embed="rId5">
            <a:alphaModFix/>
          </a:blip>
          <a:srcRect b="0" l="0" r="0" t="0"/>
          <a:stretch/>
        </p:blipFill>
        <p:spPr>
          <a:xfrm>
            <a:off x="7183440" y="3273480"/>
            <a:ext cx="1372320" cy="1529640"/>
          </a:xfrm>
          <a:prstGeom prst="rect">
            <a:avLst/>
          </a:prstGeom>
          <a:noFill/>
          <a:ln cap="flat" cmpd="sng" w="25550">
            <a:solidFill>
              <a:srgbClr val="FFFFFF"/>
            </a:solidFill>
            <a:prstDash val="solid"/>
            <a:round/>
            <a:headEnd len="sm" w="sm" type="none"/>
            <a:tailEnd len="sm" w="sm" type="none"/>
          </a:ln>
        </p:spPr>
      </p:pic>
      <p:sp>
        <p:nvSpPr>
          <p:cNvPr id="527" name="Shape 527"/>
          <p:cNvSpPr/>
          <p:nvPr/>
        </p:nvSpPr>
        <p:spPr>
          <a:xfrm>
            <a:off x="574560" y="3336840"/>
            <a:ext cx="6376320" cy="1399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Ray Kurzweil</a:t>
            </a:r>
            <a:endParaRPr b="0" sz="1800"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lang="en-US" sz="1300" strike="noStrike">
                <a:solidFill>
                  <a:srgbClr val="000000"/>
                </a:solidFill>
                <a:latin typeface="Arial"/>
                <a:ea typeface="Arial"/>
                <a:cs typeface="Arial"/>
                <a:sym typeface="Arial"/>
              </a:rPr>
              <a:t>Author, Inventor &amp; Futurist</a:t>
            </a:r>
            <a:endParaRPr b="0" sz="1800"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1" lang="en-US" sz="1400" strike="noStrike">
                <a:solidFill>
                  <a:srgbClr val="000000"/>
                </a:solidFill>
                <a:latin typeface="Arial"/>
                <a:ea typeface="Arial"/>
                <a:cs typeface="Arial"/>
                <a:sym typeface="Arial"/>
              </a:rPr>
              <a:t>“There are more benefits to "alkaline water" than simply the alkalinity or pH. The most important feature of alkaline water produced by a water Ionizer </a:t>
            </a:r>
            <a:endParaRPr b="0" sz="1800"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1" lang="en-US" sz="1400" strike="noStrike">
                <a:solidFill>
                  <a:srgbClr val="000000"/>
                </a:solidFill>
                <a:latin typeface="Arial"/>
                <a:ea typeface="Arial"/>
                <a:cs typeface="Arial"/>
                <a:sym typeface="Arial"/>
              </a:rPr>
              <a:t>is its oxidation reduction potential (ORP). Water with a high negative ORP </a:t>
            </a:r>
            <a:endParaRPr b="0" sz="1800"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1" lang="en-US" sz="1400" strike="noStrike">
                <a:solidFill>
                  <a:srgbClr val="000000"/>
                </a:solidFill>
                <a:latin typeface="Arial"/>
                <a:ea typeface="Arial"/>
                <a:cs typeface="Arial"/>
                <a:sym typeface="Arial"/>
              </a:rPr>
              <a:t>is of particular value in its ability to neutralize oxygen free radicals.”</a:t>
            </a:r>
            <a:endParaRPr b="0" sz="1800" strike="noStrike">
              <a:solidFill>
                <a:srgbClr val="000000"/>
              </a:solidFill>
              <a:latin typeface="Arial"/>
              <a:ea typeface="Arial"/>
              <a:cs typeface="Arial"/>
              <a:sym typeface="Arial"/>
            </a:endParaRPr>
          </a:p>
        </p:txBody>
      </p:sp>
      <p:sp>
        <p:nvSpPr>
          <p:cNvPr id="528" name="Shape 528"/>
          <p:cNvSpPr/>
          <p:nvPr/>
        </p:nvSpPr>
        <p:spPr>
          <a:xfrm>
            <a:off x="574560" y="879480"/>
            <a:ext cx="8078040" cy="10947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Trebuchet MS"/>
                <a:ea typeface="Trebuchet MS"/>
                <a:cs typeface="Trebuchet MS"/>
                <a:sym typeface="Trebuchet MS"/>
              </a:rPr>
              <a:t>IN THE BODY MATTERS</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Shape 535"/>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UNIQUE</a:t>
            </a:r>
            <a:endParaRPr b="0" sz="1800" strike="noStrike">
              <a:solidFill>
                <a:srgbClr val="000000"/>
              </a:solidFill>
              <a:latin typeface="Arial"/>
              <a:ea typeface="Arial"/>
              <a:cs typeface="Arial"/>
              <a:sym typeface="Arial"/>
            </a:endParaRPr>
          </a:p>
        </p:txBody>
      </p:sp>
      <p:sp>
        <p:nvSpPr>
          <p:cNvPr id="536" name="Shape 536"/>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PRE-FILTRATION</a:t>
            </a:r>
            <a:endParaRPr b="0" sz="1800" strike="noStrike">
              <a:solidFill>
                <a:srgbClr val="000000"/>
              </a:solidFill>
              <a:latin typeface="Arial"/>
              <a:ea typeface="Arial"/>
              <a:cs typeface="Arial"/>
              <a:sym typeface="Arial"/>
            </a:endParaRPr>
          </a:p>
        </p:txBody>
      </p:sp>
      <p:sp>
        <p:nvSpPr>
          <p:cNvPr id="537" name="Shape 537"/>
          <p:cNvSpPr/>
          <p:nvPr/>
        </p:nvSpPr>
        <p:spPr>
          <a:xfrm>
            <a:off x="4309920" y="2846520"/>
            <a:ext cx="4361760" cy="4446000"/>
          </a:xfrm>
          <a:prstGeom prst="rect">
            <a:avLst/>
          </a:prstGeom>
          <a:noFill/>
          <a:ln>
            <a:noFill/>
          </a:ln>
        </p:spPr>
        <p:txBody>
          <a:bodyPr anchorCtr="0" anchor="t" bIns="45000" lIns="90000" spcFirstLastPara="1" rIns="90000" wrap="square" tIns="45000">
            <a:noAutofit/>
          </a:bodyPr>
          <a:lstStyle/>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Removes up to 99% of all contaminants, impurities, bacteria, sediment, salt from water softener, scale, etc.</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50 gallon per day capacity</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Holds 3-gallons of water</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Creates approx. 1.5 gallons of alkaline water</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Limited volume and water flow</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Automatic shut off valve</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5-purification stages</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Remineralizer adds 73 organic minerals </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Filter life: 12 months</a:t>
            </a:r>
            <a:endParaRPr b="0" sz="1800" strike="noStrike">
              <a:solidFill>
                <a:srgbClr val="000000"/>
              </a:solidFill>
              <a:latin typeface="Arial"/>
              <a:ea typeface="Arial"/>
              <a:cs typeface="Arial"/>
              <a:sym typeface="Arial"/>
            </a:endParaRPr>
          </a:p>
          <a:p>
            <a:pPr indent="-538920" lvl="0" marL="622440" marR="0" rtl="0" algn="l">
              <a:lnSpc>
                <a:spcPct val="100000"/>
              </a:lnSpc>
              <a:spcBef>
                <a:spcPts val="0"/>
              </a:spcBef>
              <a:spcAft>
                <a:spcPts val="0"/>
              </a:spcAft>
              <a:buClr>
                <a:srgbClr val="666666"/>
              </a:buClr>
              <a:buSzPts val="1400"/>
              <a:buFont typeface="Arial"/>
              <a:buChar char="•"/>
            </a:pPr>
            <a:r>
              <a:rPr b="0" lang="en-US" sz="1400" strike="noStrike">
                <a:solidFill>
                  <a:srgbClr val="000000"/>
                </a:solidFill>
                <a:latin typeface="Arial"/>
                <a:ea typeface="Arial"/>
                <a:cs typeface="Arial"/>
                <a:sym typeface="Arial"/>
              </a:rPr>
              <a:t>No additional pre-filters needed</a:t>
            </a:r>
            <a:endParaRPr b="0" sz="1800" strike="noStrike">
              <a:solidFill>
                <a:srgbClr val="000000"/>
              </a:solidFill>
              <a:latin typeface="Arial"/>
              <a:ea typeface="Arial"/>
              <a:cs typeface="Arial"/>
              <a:sym typeface="Arial"/>
            </a:endParaRPr>
          </a:p>
        </p:txBody>
      </p:sp>
      <p:sp>
        <p:nvSpPr>
          <p:cNvPr id="538" name="Shape 538"/>
          <p:cNvSpPr/>
          <p:nvPr/>
        </p:nvSpPr>
        <p:spPr>
          <a:xfrm>
            <a:off x="0" y="1676520"/>
            <a:ext cx="9143280" cy="1142280"/>
          </a:xfrm>
          <a:prstGeom prst="rect">
            <a:avLst/>
          </a:prstGeom>
          <a:no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rPr b="1" lang="en-US" sz="2400" strike="noStrike">
                <a:solidFill>
                  <a:srgbClr val="000000"/>
                </a:solidFill>
                <a:latin typeface="Arial"/>
                <a:ea typeface="Arial"/>
                <a:cs typeface="Arial"/>
                <a:sym typeface="Arial"/>
              </a:rPr>
              <a:t>        LIFE 5-STAGE REVERSE OSMOSIS &amp; REMINERALIZER</a:t>
            </a:r>
            <a:endParaRPr b="0" sz="1800" strike="noStrike">
              <a:solidFill>
                <a:srgbClr val="000000"/>
              </a:solidFill>
              <a:latin typeface="Arial"/>
              <a:ea typeface="Arial"/>
              <a:cs typeface="Arial"/>
              <a:sym typeface="Arial"/>
            </a:endParaRPr>
          </a:p>
          <a:p>
            <a:pPr indent="0" lvl="0" marL="0" marR="0" rtl="0" algn="ctr">
              <a:lnSpc>
                <a:spcPct val="125000"/>
              </a:lnSpc>
              <a:spcBef>
                <a:spcPts val="0"/>
              </a:spcBef>
              <a:spcAft>
                <a:spcPts val="0"/>
              </a:spcAft>
              <a:buNone/>
            </a:pPr>
            <a:r>
              <a:rPr b="0" lang="en-US" sz="2400" strike="noStrike">
                <a:solidFill>
                  <a:srgbClr val="000000"/>
                </a:solidFill>
                <a:latin typeface="Arial"/>
                <a:ea typeface="Arial"/>
                <a:cs typeface="Arial"/>
                <a:sym typeface="Arial"/>
              </a:rPr>
              <a:t>*BEST USED WITH UNDER-COUNTER MODELS</a:t>
            </a:r>
            <a:endParaRPr b="0" sz="1800" strike="noStrike">
              <a:solidFill>
                <a:srgbClr val="000000"/>
              </a:solidFill>
              <a:latin typeface="Arial"/>
              <a:ea typeface="Arial"/>
              <a:cs typeface="Arial"/>
              <a:sym typeface="Arial"/>
            </a:endParaRPr>
          </a:p>
        </p:txBody>
      </p:sp>
      <p:pic>
        <p:nvPicPr>
          <p:cNvPr id="539" name="Shape 539"/>
          <p:cNvPicPr preferRelativeResize="0"/>
          <p:nvPr/>
        </p:nvPicPr>
        <p:blipFill rotWithShape="1">
          <a:blip r:embed="rId3">
            <a:alphaModFix/>
          </a:blip>
          <a:srcRect b="0" l="0" r="0" t="0"/>
          <a:stretch/>
        </p:blipFill>
        <p:spPr>
          <a:xfrm>
            <a:off x="0" y="3106800"/>
            <a:ext cx="4722120" cy="2926800"/>
          </a:xfrm>
          <a:prstGeom prst="rect">
            <a:avLst/>
          </a:prstGeom>
          <a:noFill/>
          <a:ln>
            <a:noFill/>
          </a:ln>
        </p:spPr>
      </p:pic>
      <p:pic>
        <p:nvPicPr>
          <p:cNvPr id="540" name="Shape 540"/>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541" name="Shape 541"/>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Shape 548"/>
          <p:cNvSpPr/>
          <p:nvPr/>
        </p:nvSpPr>
        <p:spPr>
          <a:xfrm>
            <a:off x="90360" y="-61920"/>
            <a:ext cx="896076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3600" strike="noStrike">
                <a:solidFill>
                  <a:srgbClr val="000000"/>
                </a:solidFill>
                <a:latin typeface="Arial"/>
                <a:ea typeface="Arial"/>
                <a:cs typeface="Arial"/>
                <a:sym typeface="Arial"/>
              </a:rPr>
              <a:t>HOW DOES AN IONIZER WORK?</a:t>
            </a:r>
            <a:endParaRPr b="0" sz="1800" strike="noStrike">
              <a:solidFill>
                <a:srgbClr val="000000"/>
              </a:solidFill>
              <a:latin typeface="Arial"/>
              <a:ea typeface="Arial"/>
              <a:cs typeface="Arial"/>
              <a:sym typeface="Arial"/>
            </a:endParaRPr>
          </a:p>
        </p:txBody>
      </p:sp>
      <p:sp>
        <p:nvSpPr>
          <p:cNvPr id="549" name="Shape 549"/>
          <p:cNvSpPr/>
          <p:nvPr/>
        </p:nvSpPr>
        <p:spPr>
          <a:xfrm>
            <a:off x="0" y="993600"/>
            <a:ext cx="9143280" cy="1142280"/>
          </a:xfrm>
          <a:prstGeom prst="rect">
            <a:avLst/>
          </a:prstGeom>
          <a:no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rPr b="1" lang="en-US" sz="5400" strike="noStrike">
                <a:solidFill>
                  <a:srgbClr val="000000"/>
                </a:solidFill>
                <a:latin typeface="Arial"/>
                <a:ea typeface="Arial"/>
                <a:cs typeface="Arial"/>
                <a:sym typeface="Arial"/>
              </a:rPr>
              <a:t>          WATER QUALITY </a:t>
            </a:r>
            <a:endParaRPr b="0" sz="1800"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1" lang="en-US" sz="5400" strike="noStrike">
                <a:solidFill>
                  <a:srgbClr val="000000"/>
                </a:solidFill>
                <a:latin typeface="Arial"/>
                <a:ea typeface="Arial"/>
                <a:cs typeface="Arial"/>
                <a:sym typeface="Arial"/>
              </a:rPr>
              <a:t>&amp; FILTRATION</a:t>
            </a:r>
            <a:endParaRPr b="0" sz="1800" strike="noStrike">
              <a:solidFill>
                <a:srgbClr val="000000"/>
              </a:solidFill>
              <a:latin typeface="Arial"/>
              <a:ea typeface="Arial"/>
              <a:cs typeface="Arial"/>
              <a:sym typeface="Arial"/>
            </a:endParaRPr>
          </a:p>
        </p:txBody>
      </p:sp>
      <p:pic>
        <p:nvPicPr>
          <p:cNvPr id="550" name="Shape 550"/>
          <p:cNvPicPr preferRelativeResize="0"/>
          <p:nvPr/>
        </p:nvPicPr>
        <p:blipFill rotWithShape="1">
          <a:blip r:embed="rId3">
            <a:alphaModFix/>
          </a:blip>
          <a:srcRect b="0" l="0" r="0" t="0"/>
          <a:stretch/>
        </p:blipFill>
        <p:spPr>
          <a:xfrm>
            <a:off x="2611440" y="2327400"/>
            <a:ext cx="4306320" cy="2034360"/>
          </a:xfrm>
          <a:prstGeom prst="rect">
            <a:avLst/>
          </a:prstGeom>
          <a:noFill/>
          <a:ln>
            <a:noFill/>
          </a:ln>
        </p:spPr>
      </p:pic>
      <p:sp>
        <p:nvSpPr>
          <p:cNvPr id="551" name="Shape 551"/>
          <p:cNvSpPr/>
          <p:nvPr/>
        </p:nvSpPr>
        <p:spPr>
          <a:xfrm>
            <a:off x="198360" y="4605480"/>
            <a:ext cx="4244400" cy="13201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2000" strike="noStrike">
                <a:solidFill>
                  <a:srgbClr val="666666"/>
                </a:solidFill>
                <a:latin typeface="Arial"/>
                <a:ea typeface="Arial"/>
                <a:cs typeface="Arial"/>
                <a:sym typeface="Arial"/>
              </a:rPr>
              <a:t>WATER QUALITY</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Why LIFE Ionizers is different:</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Custom water report analysis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Custom calibration for water quality</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Heavy metals</a:t>
            </a:r>
            <a:endParaRPr b="0" sz="1800" strike="noStrike">
              <a:solidFill>
                <a:srgbClr val="000000"/>
              </a:solidFill>
              <a:latin typeface="Arial"/>
              <a:ea typeface="Arial"/>
              <a:cs typeface="Arial"/>
              <a:sym typeface="Arial"/>
            </a:endParaRPr>
          </a:p>
        </p:txBody>
      </p:sp>
      <p:sp>
        <p:nvSpPr>
          <p:cNvPr id="552" name="Shape 552"/>
          <p:cNvSpPr/>
          <p:nvPr/>
        </p:nvSpPr>
        <p:spPr>
          <a:xfrm>
            <a:off x="198360" y="4560840"/>
            <a:ext cx="4244400" cy="157716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3" name="Shape 553"/>
          <p:cNvSpPr/>
          <p:nvPr/>
        </p:nvSpPr>
        <p:spPr>
          <a:xfrm>
            <a:off x="4780080" y="4605480"/>
            <a:ext cx="4244400" cy="13201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2 Internal filters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9 Stages of filtration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Optional pre-filters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Optional reverse osmosis &amp; remineralization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666666"/>
                </a:solidFill>
                <a:latin typeface="Arial"/>
                <a:ea typeface="Arial"/>
                <a:cs typeface="Arial"/>
                <a:sym typeface="Arial"/>
              </a:rPr>
              <a:t>UV light optional for bacteria</a:t>
            </a:r>
            <a:endParaRPr b="0" sz="1800" strike="noStrike">
              <a:solidFill>
                <a:srgbClr val="000000"/>
              </a:solidFill>
              <a:latin typeface="Arial"/>
              <a:ea typeface="Arial"/>
              <a:cs typeface="Arial"/>
              <a:sym typeface="Arial"/>
            </a:endParaRPr>
          </a:p>
        </p:txBody>
      </p:sp>
      <p:sp>
        <p:nvSpPr>
          <p:cNvPr id="554" name="Shape 554"/>
          <p:cNvSpPr/>
          <p:nvPr/>
        </p:nvSpPr>
        <p:spPr>
          <a:xfrm>
            <a:off x="4780080" y="4560840"/>
            <a:ext cx="4244400" cy="155988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555" name="Shape 555"/>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556" name="Shape 556"/>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LOOKING AT THIRST OVER</a:t>
            </a:r>
            <a:endParaRPr b="0" i="0" sz="1800" u="none" cap="none" strike="noStrike">
              <a:solidFill>
                <a:srgbClr val="000000"/>
              </a:solidFill>
              <a:latin typeface="Arial"/>
              <a:ea typeface="Arial"/>
              <a:cs typeface="Arial"/>
              <a:sym typeface="Arial"/>
            </a:endParaRPr>
          </a:p>
        </p:txBody>
      </p:sp>
      <p:sp>
        <p:nvSpPr>
          <p:cNvPr id="98" name="Shape 98"/>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en-US" sz="7200" u="none" cap="none" strike="noStrike">
                <a:solidFill>
                  <a:srgbClr val="000000"/>
                </a:solidFill>
                <a:latin typeface="Arial"/>
                <a:ea typeface="Arial"/>
                <a:cs typeface="Arial"/>
                <a:sym typeface="Arial"/>
              </a:rPr>
              <a:t>A ONE DAY PERIOD</a:t>
            </a:r>
            <a:endParaRPr b="0" i="0" sz="1800" u="none" cap="none" strike="noStrike">
              <a:solidFill>
                <a:srgbClr val="000000"/>
              </a:solidFill>
              <a:latin typeface="Arial"/>
              <a:ea typeface="Arial"/>
              <a:cs typeface="Arial"/>
              <a:sym typeface="Arial"/>
            </a:endParaRPr>
          </a:p>
        </p:txBody>
      </p:sp>
      <p:sp>
        <p:nvSpPr>
          <p:cNvPr id="99" name="Shape 99"/>
          <p:cNvSpPr/>
          <p:nvPr/>
        </p:nvSpPr>
        <p:spPr>
          <a:xfrm>
            <a:off x="1814400" y="2008080"/>
            <a:ext cx="1731240" cy="420120"/>
          </a:xfrm>
          <a:prstGeom prst="rect">
            <a:avLst/>
          </a:prstGeom>
          <a:no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rPr b="1" i="0" lang="en-US" sz="1600" u="none" cap="none" strike="noStrike">
                <a:solidFill>
                  <a:srgbClr val="595959"/>
                </a:solidFill>
                <a:latin typeface="Arial"/>
                <a:ea typeface="Arial"/>
                <a:cs typeface="Arial"/>
                <a:sym typeface="Arial"/>
              </a:rPr>
              <a:t>06:00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600" strike="noStrike">
                <a:solidFill>
                  <a:srgbClr val="595959"/>
                </a:solidFill>
                <a:latin typeface="Arial"/>
                <a:ea typeface="Arial"/>
                <a:cs typeface="Arial"/>
                <a:sym typeface="Arial"/>
              </a:rPr>
              <a:t>WAKE UP</a:t>
            </a:r>
            <a:endParaRPr b="0" sz="1800" strike="noStrike">
              <a:solidFill>
                <a:srgbClr val="000000"/>
              </a:solidFill>
              <a:latin typeface="Arial"/>
              <a:ea typeface="Arial"/>
              <a:cs typeface="Arial"/>
              <a:sym typeface="Arial"/>
            </a:endParaRPr>
          </a:p>
        </p:txBody>
      </p:sp>
      <p:pic>
        <p:nvPicPr>
          <p:cNvPr id="100" name="Shape 100"/>
          <p:cNvPicPr preferRelativeResize="0"/>
          <p:nvPr/>
        </p:nvPicPr>
        <p:blipFill rotWithShape="1">
          <a:blip r:embed="rId3">
            <a:alphaModFix/>
          </a:blip>
          <a:srcRect b="0" l="0" r="0" t="0"/>
          <a:stretch/>
        </p:blipFill>
        <p:spPr>
          <a:xfrm>
            <a:off x="3546360" y="6221520"/>
            <a:ext cx="372240" cy="350280"/>
          </a:xfrm>
          <a:prstGeom prst="rect">
            <a:avLst/>
          </a:prstGeom>
          <a:noFill/>
          <a:ln>
            <a:noFill/>
          </a:ln>
        </p:spPr>
      </p:pic>
      <p:pic>
        <p:nvPicPr>
          <p:cNvPr id="101" name="Shape 101"/>
          <p:cNvPicPr preferRelativeResize="0"/>
          <p:nvPr/>
        </p:nvPicPr>
        <p:blipFill rotWithShape="1">
          <a:blip r:embed="rId4">
            <a:alphaModFix/>
          </a:blip>
          <a:srcRect b="0" l="0" r="0" t="0"/>
          <a:stretch/>
        </p:blipFill>
        <p:spPr>
          <a:xfrm>
            <a:off x="3414600" y="1447920"/>
            <a:ext cx="634320" cy="543960"/>
          </a:xfrm>
          <a:prstGeom prst="rect">
            <a:avLst/>
          </a:prstGeom>
          <a:noFill/>
          <a:ln>
            <a:noFill/>
          </a:ln>
        </p:spPr>
      </p:pic>
      <p:cxnSp>
        <p:nvCxnSpPr>
          <p:cNvPr id="102" name="Shape 102"/>
          <p:cNvCxnSpPr/>
          <p:nvPr/>
        </p:nvCxnSpPr>
        <p:spPr>
          <a:xfrm rot="5400000">
            <a:off x="1712970" y="4060830"/>
            <a:ext cx="4012500" cy="600"/>
          </a:xfrm>
          <a:prstGeom prst="bentConnector2">
            <a:avLst/>
          </a:prstGeom>
          <a:noFill/>
          <a:ln cap="flat" cmpd="sng" w="19075">
            <a:solidFill>
              <a:srgbClr val="00B0F0"/>
            </a:solidFill>
            <a:prstDash val="solid"/>
            <a:round/>
            <a:headEnd len="sm" w="sm" type="none"/>
            <a:tailEnd len="sm" w="sm" type="none"/>
          </a:ln>
        </p:spPr>
      </p:cxnSp>
      <p:pic>
        <p:nvPicPr>
          <p:cNvPr id="103" name="Shape 103"/>
          <p:cNvPicPr preferRelativeResize="0"/>
          <p:nvPr/>
        </p:nvPicPr>
        <p:blipFill rotWithShape="1">
          <a:blip r:embed="rId5">
            <a:alphaModFix/>
          </a:blip>
          <a:srcRect b="0" l="0" r="0" t="0"/>
          <a:stretch/>
        </p:blipFill>
        <p:spPr>
          <a:xfrm>
            <a:off x="1052640" y="1933560"/>
            <a:ext cx="761400" cy="4179240"/>
          </a:xfrm>
          <a:prstGeom prst="rect">
            <a:avLst/>
          </a:prstGeom>
          <a:noFill/>
          <a:ln>
            <a:noFill/>
          </a:ln>
        </p:spPr>
      </p:pic>
      <p:sp>
        <p:nvSpPr>
          <p:cNvPr id="104" name="Shape 104"/>
          <p:cNvSpPr/>
          <p:nvPr/>
        </p:nvSpPr>
        <p:spPr>
          <a:xfrm>
            <a:off x="1814400" y="2884320"/>
            <a:ext cx="1980360" cy="420120"/>
          </a:xfrm>
          <a:prstGeom prst="rect">
            <a:avLst/>
          </a:prstGeom>
          <a:no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12:00</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600" strike="noStrike">
                <a:solidFill>
                  <a:srgbClr val="000000"/>
                </a:solidFill>
                <a:latin typeface="Arial"/>
                <a:ea typeface="Arial"/>
                <a:cs typeface="Arial"/>
                <a:sym typeface="Arial"/>
              </a:rPr>
              <a:t>WORKING</a:t>
            </a:r>
            <a:endParaRPr b="0" sz="1800" strike="noStrike">
              <a:solidFill>
                <a:srgbClr val="000000"/>
              </a:solidFill>
              <a:latin typeface="Arial"/>
              <a:ea typeface="Arial"/>
              <a:cs typeface="Arial"/>
              <a:sym typeface="Arial"/>
            </a:endParaRPr>
          </a:p>
        </p:txBody>
      </p:sp>
      <p:sp>
        <p:nvSpPr>
          <p:cNvPr id="105" name="Shape 105"/>
          <p:cNvSpPr/>
          <p:nvPr/>
        </p:nvSpPr>
        <p:spPr>
          <a:xfrm>
            <a:off x="1814400" y="3760920"/>
            <a:ext cx="1980360" cy="420120"/>
          </a:xfrm>
          <a:prstGeom prst="rect">
            <a:avLst/>
          </a:prstGeom>
          <a:no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15:00</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600" strike="noStrike">
                <a:solidFill>
                  <a:srgbClr val="000000"/>
                </a:solidFill>
                <a:latin typeface="Arial"/>
                <a:ea typeface="Arial"/>
                <a:cs typeface="Arial"/>
                <a:sym typeface="Arial"/>
              </a:rPr>
              <a:t>EXERCISE</a:t>
            </a:r>
            <a:endParaRPr b="0" sz="1800" strike="noStrike">
              <a:solidFill>
                <a:srgbClr val="000000"/>
              </a:solidFill>
              <a:latin typeface="Arial"/>
              <a:ea typeface="Arial"/>
              <a:cs typeface="Arial"/>
              <a:sym typeface="Arial"/>
            </a:endParaRPr>
          </a:p>
        </p:txBody>
      </p:sp>
      <p:sp>
        <p:nvSpPr>
          <p:cNvPr id="106" name="Shape 106"/>
          <p:cNvSpPr/>
          <p:nvPr/>
        </p:nvSpPr>
        <p:spPr>
          <a:xfrm>
            <a:off x="1814400" y="4637160"/>
            <a:ext cx="1893240" cy="42012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1" lang="en-US" sz="1600" strike="noStrike">
                <a:solidFill>
                  <a:srgbClr val="000000"/>
                </a:solidFill>
                <a:latin typeface="Arial"/>
                <a:ea typeface="Arial"/>
                <a:cs typeface="Arial"/>
                <a:sym typeface="Arial"/>
              </a:rPr>
              <a:t>18:00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600" strike="noStrike">
                <a:solidFill>
                  <a:srgbClr val="000000"/>
                </a:solidFill>
                <a:latin typeface="Arial"/>
                <a:ea typeface="Arial"/>
                <a:cs typeface="Arial"/>
                <a:sym typeface="Arial"/>
              </a:rPr>
              <a:t>BATH TIME</a:t>
            </a:r>
            <a:endParaRPr b="0" sz="1800" strike="noStrike">
              <a:solidFill>
                <a:srgbClr val="000000"/>
              </a:solidFill>
              <a:latin typeface="Arial"/>
              <a:ea typeface="Arial"/>
              <a:cs typeface="Arial"/>
              <a:sym typeface="Arial"/>
            </a:endParaRPr>
          </a:p>
        </p:txBody>
      </p:sp>
      <p:sp>
        <p:nvSpPr>
          <p:cNvPr id="107" name="Shape 107"/>
          <p:cNvSpPr/>
          <p:nvPr/>
        </p:nvSpPr>
        <p:spPr>
          <a:xfrm>
            <a:off x="1814400" y="5513400"/>
            <a:ext cx="1807560" cy="420120"/>
          </a:xfrm>
          <a:prstGeom prst="rect">
            <a:avLst/>
          </a:prstGeom>
          <a:no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rPr b="1" lang="en-US" sz="1600" strike="noStrike">
                <a:solidFill>
                  <a:srgbClr val="000000"/>
                </a:solidFill>
                <a:latin typeface="Arial"/>
                <a:ea typeface="Arial"/>
                <a:cs typeface="Arial"/>
                <a:sym typeface="Arial"/>
              </a:rPr>
              <a:t>00:00</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600" strike="noStrike">
                <a:solidFill>
                  <a:srgbClr val="000000"/>
                </a:solidFill>
                <a:latin typeface="Arial"/>
                <a:ea typeface="Arial"/>
                <a:cs typeface="Arial"/>
                <a:sym typeface="Arial"/>
              </a:rPr>
              <a:t>SLEEPING</a:t>
            </a:r>
            <a:endParaRPr b="0" sz="1800" strike="noStrike">
              <a:solidFill>
                <a:srgbClr val="000000"/>
              </a:solidFill>
              <a:latin typeface="Arial"/>
              <a:ea typeface="Arial"/>
              <a:cs typeface="Arial"/>
              <a:sym typeface="Arial"/>
            </a:endParaRPr>
          </a:p>
        </p:txBody>
      </p:sp>
      <p:sp>
        <p:nvSpPr>
          <p:cNvPr id="108" name="Shape 108"/>
          <p:cNvSpPr/>
          <p:nvPr/>
        </p:nvSpPr>
        <p:spPr>
          <a:xfrm>
            <a:off x="3948120" y="2008080"/>
            <a:ext cx="5942880" cy="8913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2000" strike="noStrike">
                <a:solidFill>
                  <a:srgbClr val="000000"/>
                </a:solidFill>
                <a:latin typeface="Arial"/>
                <a:ea typeface="Arial"/>
                <a:cs typeface="Arial"/>
                <a:sym typeface="Arial"/>
              </a:rPr>
              <a:t>WHEN YOU WAKE UP</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Arial"/>
                <a:ea typeface="Arial"/>
                <a:cs typeface="Arial"/>
                <a:sym typeface="Arial"/>
              </a:rPr>
              <a:t>Your body is dehydrated in the morning.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Arial"/>
                <a:ea typeface="Arial"/>
                <a:cs typeface="Arial"/>
                <a:sym typeface="Arial"/>
              </a:rPr>
              <a:t>You lose 12 oz. of body fluid during sleep.</a:t>
            </a:r>
            <a:endParaRPr b="0" sz="1800" strike="noStrike">
              <a:solidFill>
                <a:srgbClr val="000000"/>
              </a:solidFill>
              <a:latin typeface="Arial"/>
              <a:ea typeface="Arial"/>
              <a:cs typeface="Arial"/>
              <a:sym typeface="Arial"/>
            </a:endParaRPr>
          </a:p>
        </p:txBody>
      </p:sp>
      <p:sp>
        <p:nvSpPr>
          <p:cNvPr id="109" name="Shape 109"/>
          <p:cNvSpPr/>
          <p:nvPr/>
        </p:nvSpPr>
        <p:spPr>
          <a:xfrm>
            <a:off x="3948120" y="2873520"/>
            <a:ext cx="5942880" cy="8913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2000" strike="noStrike">
                <a:solidFill>
                  <a:srgbClr val="000000"/>
                </a:solidFill>
                <a:latin typeface="Arial"/>
                <a:ea typeface="Arial"/>
                <a:cs typeface="Arial"/>
                <a:sym typeface="Arial"/>
              </a:rPr>
              <a:t>AT THE OFFICE OR SCHOOL</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Arial"/>
                <a:ea typeface="Arial"/>
                <a:cs typeface="Arial"/>
                <a:sym typeface="Arial"/>
              </a:rPr>
              <a:t>Don’t neglect thirst at your desk.</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Arial"/>
                <a:ea typeface="Arial"/>
                <a:cs typeface="Arial"/>
                <a:sym typeface="Arial"/>
              </a:rPr>
              <a:t>Your body fluid decreases.</a:t>
            </a:r>
            <a:endParaRPr b="0" sz="1800" strike="noStrike">
              <a:solidFill>
                <a:srgbClr val="000000"/>
              </a:solidFill>
              <a:latin typeface="Arial"/>
              <a:ea typeface="Arial"/>
              <a:cs typeface="Arial"/>
              <a:sym typeface="Arial"/>
            </a:endParaRPr>
          </a:p>
        </p:txBody>
      </p:sp>
      <p:sp>
        <p:nvSpPr>
          <p:cNvPr id="110" name="Shape 110"/>
          <p:cNvSpPr/>
          <p:nvPr/>
        </p:nvSpPr>
        <p:spPr>
          <a:xfrm>
            <a:off x="3948120" y="3753000"/>
            <a:ext cx="5942880" cy="6454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2000" strike="noStrike">
                <a:solidFill>
                  <a:srgbClr val="000000"/>
                </a:solidFill>
                <a:latin typeface="Arial"/>
                <a:ea typeface="Arial"/>
                <a:cs typeface="Arial"/>
                <a:sym typeface="Arial"/>
              </a:rPr>
              <a:t>WHEN EXERCISING</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Arial"/>
                <a:ea typeface="Arial"/>
                <a:cs typeface="Arial"/>
                <a:sym typeface="Arial"/>
              </a:rPr>
              <a:t>Be careful with excessive perspiration.</a:t>
            </a:r>
            <a:endParaRPr b="0" sz="1800" strike="noStrike">
              <a:solidFill>
                <a:srgbClr val="000000"/>
              </a:solidFill>
              <a:latin typeface="Arial"/>
              <a:ea typeface="Arial"/>
              <a:cs typeface="Arial"/>
              <a:sym typeface="Arial"/>
            </a:endParaRPr>
          </a:p>
        </p:txBody>
      </p:sp>
      <p:sp>
        <p:nvSpPr>
          <p:cNvPr id="111" name="Shape 111"/>
          <p:cNvSpPr/>
          <p:nvPr/>
        </p:nvSpPr>
        <p:spPr>
          <a:xfrm>
            <a:off x="3948120" y="4622760"/>
            <a:ext cx="5942880" cy="6454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2000" strike="noStrike">
                <a:solidFill>
                  <a:srgbClr val="000000"/>
                </a:solidFill>
                <a:latin typeface="Arial"/>
                <a:ea typeface="Arial"/>
                <a:cs typeface="Arial"/>
                <a:sym typeface="Arial"/>
              </a:rPr>
              <a:t>DURING BATH TIME</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Arial"/>
                <a:ea typeface="Arial"/>
                <a:cs typeface="Arial"/>
                <a:sym typeface="Arial"/>
              </a:rPr>
              <a:t>You perspire more than you imagine.</a:t>
            </a:r>
            <a:endParaRPr b="0" sz="1800" strike="noStrike">
              <a:solidFill>
                <a:srgbClr val="000000"/>
              </a:solidFill>
              <a:latin typeface="Arial"/>
              <a:ea typeface="Arial"/>
              <a:cs typeface="Arial"/>
              <a:sym typeface="Arial"/>
            </a:endParaRPr>
          </a:p>
        </p:txBody>
      </p:sp>
      <p:sp>
        <p:nvSpPr>
          <p:cNvPr id="112" name="Shape 112"/>
          <p:cNvSpPr/>
          <p:nvPr/>
        </p:nvSpPr>
        <p:spPr>
          <a:xfrm>
            <a:off x="3948120" y="5499000"/>
            <a:ext cx="5942880" cy="6454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2000" strike="noStrike">
                <a:solidFill>
                  <a:srgbClr val="000000"/>
                </a:solidFill>
                <a:latin typeface="Arial"/>
                <a:ea typeface="Arial"/>
                <a:cs typeface="Arial"/>
                <a:sym typeface="Arial"/>
              </a:rPr>
              <a:t>WHILE SLEEPING</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600" strike="noStrike">
                <a:solidFill>
                  <a:srgbClr val="000000"/>
                </a:solidFill>
                <a:latin typeface="Arial"/>
                <a:ea typeface="Arial"/>
                <a:cs typeface="Arial"/>
                <a:sym typeface="Arial"/>
              </a:rPr>
              <a:t>This is when your body is most thirsty.</a:t>
            </a:r>
            <a:endParaRPr b="0" sz="1800" strike="noStrike">
              <a:solidFill>
                <a:srgbClr val="000000"/>
              </a:solidFill>
              <a:latin typeface="Arial"/>
              <a:ea typeface="Arial"/>
              <a:cs typeface="Arial"/>
              <a:sym typeface="Arial"/>
            </a:endParaRPr>
          </a:p>
        </p:txBody>
      </p:sp>
      <p:pic>
        <p:nvPicPr>
          <p:cNvPr id="113" name="Shape 113"/>
          <p:cNvPicPr preferRelativeResize="0"/>
          <p:nvPr/>
        </p:nvPicPr>
        <p:blipFill rotWithShape="1">
          <a:blip r:embed="rId6">
            <a:alphaModFix/>
          </a:blip>
          <a:srcRect b="0" l="0" r="0" t="0"/>
          <a:stretch/>
        </p:blipFill>
        <p:spPr>
          <a:xfrm>
            <a:off x="7545240" y="6308640"/>
            <a:ext cx="1159920" cy="396000"/>
          </a:xfrm>
          <a:prstGeom prst="rect">
            <a:avLst/>
          </a:prstGeom>
          <a:noFill/>
          <a:ln>
            <a:noFill/>
          </a:ln>
        </p:spPr>
      </p:pic>
      <p:sp>
        <p:nvSpPr>
          <p:cNvPr id="114" name="Shape 114"/>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Shape 563"/>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UNIQUE</a:t>
            </a:r>
            <a:endParaRPr b="0" sz="1800" strike="noStrike">
              <a:solidFill>
                <a:srgbClr val="000000"/>
              </a:solidFill>
              <a:latin typeface="Arial"/>
              <a:ea typeface="Arial"/>
              <a:cs typeface="Arial"/>
              <a:sym typeface="Arial"/>
            </a:endParaRPr>
          </a:p>
        </p:txBody>
      </p:sp>
      <p:sp>
        <p:nvSpPr>
          <p:cNvPr id="564" name="Shape 564"/>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PRE-FILTRATION</a:t>
            </a:r>
            <a:endParaRPr b="0" sz="1800" strike="noStrike">
              <a:solidFill>
                <a:srgbClr val="000000"/>
              </a:solidFill>
              <a:latin typeface="Arial"/>
              <a:ea typeface="Arial"/>
              <a:cs typeface="Arial"/>
              <a:sym typeface="Arial"/>
            </a:endParaRPr>
          </a:p>
        </p:txBody>
      </p:sp>
      <p:sp>
        <p:nvSpPr>
          <p:cNvPr id="565" name="Shape 565"/>
          <p:cNvSpPr/>
          <p:nvPr/>
        </p:nvSpPr>
        <p:spPr>
          <a:xfrm>
            <a:off x="4764240" y="2327400"/>
            <a:ext cx="3876120" cy="89604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400" strike="noStrike">
                <a:solidFill>
                  <a:srgbClr val="FFFFFF"/>
                </a:solidFill>
                <a:latin typeface="Arial"/>
                <a:ea typeface="Arial"/>
                <a:cs typeface="Arial"/>
                <a:sym typeface="Arial"/>
              </a:rPr>
              <a:t>LIFE FLUORIDE </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2400" strike="noStrike">
                <a:solidFill>
                  <a:srgbClr val="FFFFFF"/>
                </a:solidFill>
                <a:latin typeface="Arial"/>
                <a:ea typeface="Arial"/>
                <a:cs typeface="Arial"/>
                <a:sym typeface="Arial"/>
              </a:rPr>
              <a:t>&amp; HEAVY METAL FILTER</a:t>
            </a:r>
            <a:endParaRPr b="0" sz="1800" strike="noStrike">
              <a:solidFill>
                <a:srgbClr val="000000"/>
              </a:solidFill>
              <a:latin typeface="Arial"/>
              <a:ea typeface="Arial"/>
              <a:cs typeface="Arial"/>
              <a:sym typeface="Arial"/>
            </a:endParaRPr>
          </a:p>
        </p:txBody>
      </p:sp>
      <p:sp>
        <p:nvSpPr>
          <p:cNvPr id="566" name="Shape 566"/>
          <p:cNvSpPr/>
          <p:nvPr/>
        </p:nvSpPr>
        <p:spPr>
          <a:xfrm>
            <a:off x="4764240" y="3443400"/>
            <a:ext cx="3876120" cy="2644200"/>
          </a:xfrm>
          <a:prstGeom prst="rect">
            <a:avLst/>
          </a:prstGeom>
          <a:noFill/>
          <a:ln>
            <a:noFill/>
          </a:ln>
        </p:spPr>
        <p:txBody>
          <a:bodyPr anchorCtr="0" anchor="t" bIns="45000" lIns="90000" spcFirstLastPara="1" rIns="90000" wrap="square" tIns="45000">
            <a:noAutofit/>
          </a:bodyPr>
          <a:lstStyle/>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Removes fluoride, arsenic, and heavy metals including chromium vi, mercury, lead, iron, hydrogen sulfide and much more.</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Filter life: 12 months</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Great for city water</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Not needed with RO</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Continuous flow – no limits</a:t>
            </a:r>
            <a:endParaRPr b="0" sz="1800" strike="noStrike">
              <a:solidFill>
                <a:srgbClr val="000000"/>
              </a:solidFill>
              <a:latin typeface="Arial"/>
              <a:ea typeface="Arial"/>
              <a:cs typeface="Arial"/>
              <a:sym typeface="Arial"/>
            </a:endParaRPr>
          </a:p>
        </p:txBody>
      </p:sp>
      <p:sp>
        <p:nvSpPr>
          <p:cNvPr id="567" name="Shape 567"/>
          <p:cNvSpPr/>
          <p:nvPr/>
        </p:nvSpPr>
        <p:spPr>
          <a:xfrm>
            <a:off x="0" y="13636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89000"/>
              </a:lnSpc>
              <a:spcBef>
                <a:spcPts val="0"/>
              </a:spcBef>
              <a:spcAft>
                <a:spcPts val="0"/>
              </a:spcAft>
              <a:buNone/>
            </a:pPr>
            <a:r>
              <a:rPr b="0" lang="en-US" sz="2800" strike="noStrike">
                <a:solidFill>
                  <a:srgbClr val="000000"/>
                </a:solidFill>
                <a:latin typeface="Arial"/>
                <a:ea typeface="Arial"/>
                <a:cs typeface="Arial"/>
                <a:sym typeface="Arial"/>
              </a:rPr>
              <a:t>SUPER PRE-FILTER SYSTEM</a:t>
            </a:r>
            <a:endParaRPr b="0" sz="1800" strike="noStrike">
              <a:solidFill>
                <a:srgbClr val="000000"/>
              </a:solidFill>
              <a:latin typeface="Arial"/>
              <a:ea typeface="Arial"/>
              <a:cs typeface="Arial"/>
              <a:sym typeface="Arial"/>
            </a:endParaRPr>
          </a:p>
        </p:txBody>
      </p:sp>
      <p:sp>
        <p:nvSpPr>
          <p:cNvPr id="568" name="Shape 568"/>
          <p:cNvSpPr/>
          <p:nvPr/>
        </p:nvSpPr>
        <p:spPr>
          <a:xfrm>
            <a:off x="538200" y="2354400"/>
            <a:ext cx="3876120" cy="87876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2400" strike="noStrike">
                <a:solidFill>
                  <a:srgbClr val="FFFFFF"/>
                </a:solidFill>
                <a:latin typeface="Trebuchet MS"/>
                <a:ea typeface="Trebuchet MS"/>
                <a:cs typeface="Trebuchet MS"/>
                <a:sym typeface="Trebuchet MS"/>
              </a:rPr>
              <a:t>                 LIFE </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2400" strike="noStrike">
                <a:solidFill>
                  <a:srgbClr val="FFFFFF"/>
                </a:solidFill>
                <a:latin typeface="Trebuchet MS"/>
                <a:ea typeface="Trebuchet MS"/>
                <a:cs typeface="Trebuchet MS"/>
                <a:sym typeface="Trebuchet MS"/>
              </a:rPr>
              <a:t>SUPER FILTER</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9" name="Shape 569"/>
          <p:cNvSpPr/>
          <p:nvPr/>
        </p:nvSpPr>
        <p:spPr>
          <a:xfrm>
            <a:off x="538200" y="3467160"/>
            <a:ext cx="3876120" cy="3206160"/>
          </a:xfrm>
          <a:prstGeom prst="rect">
            <a:avLst/>
          </a:prstGeom>
          <a:noFill/>
          <a:ln>
            <a:noFill/>
          </a:ln>
        </p:spPr>
        <p:txBody>
          <a:bodyPr anchorCtr="0" anchor="t" bIns="45000" lIns="90000" spcFirstLastPara="1" rIns="90000" wrap="square" tIns="45000">
            <a:noAutofit/>
          </a:bodyPr>
          <a:lstStyle/>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Removes chlorine, chloramines, pharmaceuticals, over 1000 VOCs, hard water scale, nitrates, sulfates, pesticides, inorganics, taste, odor and  more.</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Filter life: 12 months</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Great for city water</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Not needed with RO</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1600"/>
              <a:buFont typeface="Arial"/>
              <a:buChar char="•"/>
            </a:pPr>
            <a:r>
              <a:rPr b="0" lang="en-US" sz="1600" strike="noStrike">
                <a:solidFill>
                  <a:srgbClr val="666666"/>
                </a:solidFill>
                <a:latin typeface="Arial"/>
                <a:ea typeface="Arial"/>
                <a:cs typeface="Arial"/>
                <a:sym typeface="Arial"/>
              </a:rPr>
              <a:t>Continuous flow </a:t>
            </a:r>
            <a:endParaRPr b="0" sz="1800" strike="noStrike">
              <a:solidFill>
                <a:srgbClr val="000000"/>
              </a:solidFill>
              <a:latin typeface="Arial"/>
              <a:ea typeface="Arial"/>
              <a:cs typeface="Arial"/>
              <a:sym typeface="Arial"/>
            </a:endParaRPr>
          </a:p>
        </p:txBody>
      </p:sp>
      <p:pic>
        <p:nvPicPr>
          <p:cNvPr id="570" name="Shape 570"/>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571" name="Shape 571"/>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Shape 578"/>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3600" strike="noStrike">
                <a:solidFill>
                  <a:srgbClr val="000000"/>
                </a:solidFill>
                <a:latin typeface="Arial"/>
                <a:ea typeface="Arial"/>
                <a:cs typeface="Arial"/>
                <a:sym typeface="Arial"/>
              </a:rPr>
              <a:t>HOW DOES THE IONIZER WORK?</a:t>
            </a:r>
            <a:endParaRPr b="0" sz="1800" strike="noStrike">
              <a:solidFill>
                <a:srgbClr val="000000"/>
              </a:solidFill>
              <a:latin typeface="Arial"/>
              <a:ea typeface="Arial"/>
              <a:cs typeface="Arial"/>
              <a:sym typeface="Arial"/>
            </a:endParaRPr>
          </a:p>
        </p:txBody>
      </p:sp>
      <p:sp>
        <p:nvSpPr>
          <p:cNvPr id="579" name="Shape 579"/>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ELECTROLYSIS</a:t>
            </a:r>
            <a:endParaRPr b="0" sz="1800" strike="noStrike">
              <a:solidFill>
                <a:srgbClr val="000000"/>
              </a:solidFill>
              <a:latin typeface="Arial"/>
              <a:ea typeface="Arial"/>
              <a:cs typeface="Arial"/>
              <a:sym typeface="Arial"/>
            </a:endParaRPr>
          </a:p>
        </p:txBody>
      </p:sp>
      <p:sp>
        <p:nvSpPr>
          <p:cNvPr id="580" name="Shape 580"/>
          <p:cNvSpPr/>
          <p:nvPr/>
        </p:nvSpPr>
        <p:spPr>
          <a:xfrm rot="5400000">
            <a:off x="160200" y="2833560"/>
            <a:ext cx="1499400" cy="180360"/>
          </a:xfrm>
          <a:prstGeom prst="rect">
            <a:avLst/>
          </a:prstGeom>
          <a:gradFill>
            <a:gsLst>
              <a:gs pos="0">
                <a:srgbClr val="B6E2EC"/>
              </a:gs>
              <a:gs pos="100000">
                <a:srgbClr val="8AAAB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1" name="Shape 581"/>
          <p:cNvSpPr/>
          <p:nvPr/>
        </p:nvSpPr>
        <p:spPr>
          <a:xfrm rot="5400000">
            <a:off x="160200" y="4356000"/>
            <a:ext cx="1499400" cy="180360"/>
          </a:xfrm>
          <a:prstGeom prst="rect">
            <a:avLst/>
          </a:prstGeom>
          <a:gradFill>
            <a:gsLst>
              <a:gs pos="0">
                <a:srgbClr val="B6E2EC"/>
              </a:gs>
              <a:gs pos="100000">
                <a:srgbClr val="8AAAB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2" name="Shape 582"/>
          <p:cNvSpPr/>
          <p:nvPr/>
        </p:nvSpPr>
        <p:spPr>
          <a:xfrm>
            <a:off x="271440" y="3392640"/>
            <a:ext cx="2466360" cy="1213560"/>
          </a:xfrm>
          <a:prstGeom prst="roundRect">
            <a:avLst>
              <a:gd fmla="val 16667" name="adj"/>
            </a:avLst>
          </a:prstGeom>
          <a:solidFill>
            <a:srgbClr val="45729E"/>
          </a:solidFill>
          <a:ln cap="flat" cmpd="sng" w="25550">
            <a:solidFill>
              <a:srgbClr val="5ECCF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3" name="Shape 583"/>
          <p:cNvSpPr/>
          <p:nvPr/>
        </p:nvSpPr>
        <p:spPr>
          <a:xfrm>
            <a:off x="341280" y="3463920"/>
            <a:ext cx="2394720" cy="1142280"/>
          </a:xfrm>
          <a:prstGeom prst="rect">
            <a:avLst/>
          </a:prstGeom>
          <a:noFill/>
          <a:ln>
            <a:noFill/>
          </a:ln>
        </p:spPr>
        <p:txBody>
          <a:bodyPr anchorCtr="0" anchor="ctr" bIns="53275" lIns="53275" spcFirstLastPara="1" rIns="53275" wrap="square" tIns="53275">
            <a:noAutofit/>
          </a:bodyPr>
          <a:lstStyle/>
          <a:p>
            <a:pPr indent="0" lvl="0" marL="0" marR="0" rtl="0" algn="ctr">
              <a:spcBef>
                <a:spcPts val="0"/>
              </a:spcBef>
              <a:spcAft>
                <a:spcPts val="0"/>
              </a:spcAft>
              <a:buNone/>
            </a:pPr>
            <a:r>
              <a:rPr b="0" lang="en-US" sz="1400" strike="noStrike">
                <a:solidFill>
                  <a:srgbClr val="FFFFFF"/>
                </a:solidFill>
                <a:latin typeface="Arial"/>
                <a:ea typeface="Arial"/>
                <a:cs typeface="Arial"/>
                <a:sym typeface="Arial"/>
              </a:rPr>
              <a:t>The electrical current of </a:t>
            </a:r>
            <a:endParaRPr b="0" sz="1800"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lang="en-US" sz="1400" strike="noStrike">
                <a:solidFill>
                  <a:srgbClr val="FFFFFF"/>
                </a:solidFill>
                <a:latin typeface="Arial"/>
                <a:ea typeface="Arial"/>
                <a:cs typeface="Arial"/>
                <a:sym typeface="Arial"/>
              </a:rPr>
              <a:t>the plates separates minerals and ions</a:t>
            </a:r>
            <a:endParaRPr b="0" sz="1800" strike="noStrike">
              <a:solidFill>
                <a:srgbClr val="000000"/>
              </a:solidFill>
              <a:latin typeface="Arial"/>
              <a:ea typeface="Arial"/>
              <a:cs typeface="Arial"/>
              <a:sym typeface="Arial"/>
            </a:endParaRPr>
          </a:p>
        </p:txBody>
      </p:sp>
      <p:sp>
        <p:nvSpPr>
          <p:cNvPr id="584" name="Shape 584"/>
          <p:cNvSpPr/>
          <p:nvPr/>
        </p:nvSpPr>
        <p:spPr>
          <a:xfrm>
            <a:off x="911160" y="5126040"/>
            <a:ext cx="3363120" cy="180360"/>
          </a:xfrm>
          <a:prstGeom prst="rect">
            <a:avLst/>
          </a:prstGeom>
          <a:gradFill>
            <a:gsLst>
              <a:gs pos="0">
                <a:srgbClr val="B6E2EC"/>
              </a:gs>
              <a:gs pos="100000">
                <a:srgbClr val="8AAAB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5" name="Shape 585"/>
          <p:cNvSpPr/>
          <p:nvPr/>
        </p:nvSpPr>
        <p:spPr>
          <a:xfrm>
            <a:off x="212760" y="4913280"/>
            <a:ext cx="2582280" cy="1213560"/>
          </a:xfrm>
          <a:prstGeom prst="roundRect">
            <a:avLst>
              <a:gd fmla="val 16667" name="adj"/>
            </a:avLst>
          </a:prstGeom>
          <a:solidFill>
            <a:srgbClr val="45729E"/>
          </a:solidFill>
          <a:ln cap="flat" cmpd="sng" w="25550">
            <a:solidFill>
              <a:srgbClr val="5ECCF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6" name="Shape 586"/>
          <p:cNvSpPr/>
          <p:nvPr/>
        </p:nvSpPr>
        <p:spPr>
          <a:xfrm>
            <a:off x="212760" y="4929240"/>
            <a:ext cx="2510700" cy="1142400"/>
          </a:xfrm>
          <a:prstGeom prst="rect">
            <a:avLst/>
          </a:prstGeom>
          <a:noFill/>
          <a:ln>
            <a:noFill/>
          </a:ln>
        </p:spPr>
        <p:txBody>
          <a:bodyPr anchorCtr="0" anchor="ctr" bIns="53275" lIns="53275" spcFirstLastPara="1" rIns="53275" wrap="square" tIns="53275">
            <a:noAutofit/>
          </a:bodyPr>
          <a:lstStyle/>
          <a:p>
            <a:pPr indent="0" lvl="0" marL="0" marR="0" rtl="0" algn="ctr">
              <a:spcBef>
                <a:spcPts val="0"/>
              </a:spcBef>
              <a:spcAft>
                <a:spcPts val="0"/>
              </a:spcAft>
              <a:buNone/>
            </a:pPr>
            <a:r>
              <a:rPr b="0" lang="en-US" sz="1400" strike="noStrike">
                <a:solidFill>
                  <a:srgbClr val="FFFFFF"/>
                </a:solidFill>
                <a:latin typeface="Arial"/>
                <a:ea typeface="Arial"/>
                <a:cs typeface="Arial"/>
                <a:sym typeface="Arial"/>
              </a:rPr>
              <a:t>Healthy alkaline minerals (calcium &amp; magnesium) &amp; negative ions (antioxidants) are attracted to the </a:t>
            </a:r>
            <a:endParaRPr b="0" sz="1800"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lang="en-US" sz="1400" strike="noStrike">
                <a:solidFill>
                  <a:srgbClr val="FFFFFF"/>
                </a:solidFill>
                <a:latin typeface="Arial"/>
                <a:ea typeface="Arial"/>
                <a:cs typeface="Arial"/>
                <a:sym typeface="Arial"/>
              </a:rPr>
              <a:t>alkaline side</a:t>
            </a:r>
            <a:endParaRPr b="0" sz="1800" strike="noStrike">
              <a:solidFill>
                <a:srgbClr val="000000"/>
              </a:solidFill>
              <a:latin typeface="Arial"/>
              <a:ea typeface="Arial"/>
              <a:cs typeface="Arial"/>
              <a:sym typeface="Arial"/>
            </a:endParaRPr>
          </a:p>
        </p:txBody>
      </p:sp>
      <p:sp>
        <p:nvSpPr>
          <p:cNvPr id="587" name="Shape 587"/>
          <p:cNvSpPr/>
          <p:nvPr/>
        </p:nvSpPr>
        <p:spPr>
          <a:xfrm rot="-5400000">
            <a:off x="3527640" y="4361760"/>
            <a:ext cx="1515240" cy="180360"/>
          </a:xfrm>
          <a:prstGeom prst="rect">
            <a:avLst/>
          </a:prstGeom>
          <a:gradFill>
            <a:gsLst>
              <a:gs pos="0">
                <a:srgbClr val="B6E2EC"/>
              </a:gs>
              <a:gs pos="100000">
                <a:srgbClr val="8AAAB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8" name="Shape 588"/>
          <p:cNvSpPr/>
          <p:nvPr/>
        </p:nvSpPr>
        <p:spPr>
          <a:xfrm>
            <a:off x="3495600" y="4927680"/>
            <a:ext cx="2770920" cy="1213560"/>
          </a:xfrm>
          <a:prstGeom prst="roundRect">
            <a:avLst>
              <a:gd fmla="val 16667" name="adj"/>
            </a:avLst>
          </a:prstGeom>
          <a:solidFill>
            <a:srgbClr val="45729E"/>
          </a:solidFill>
          <a:ln cap="flat" cmpd="sng" w="25550">
            <a:solidFill>
              <a:srgbClr val="5ECCF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9" name="Shape 589"/>
          <p:cNvSpPr/>
          <p:nvPr/>
        </p:nvSpPr>
        <p:spPr>
          <a:xfrm>
            <a:off x="3495600" y="5005440"/>
            <a:ext cx="2699640" cy="1142280"/>
          </a:xfrm>
          <a:prstGeom prst="rect">
            <a:avLst/>
          </a:prstGeom>
          <a:noFill/>
          <a:ln>
            <a:noFill/>
          </a:ln>
        </p:spPr>
        <p:txBody>
          <a:bodyPr anchorCtr="0" anchor="ctr" bIns="53275" lIns="53275" spcFirstLastPara="1" rIns="53275" wrap="square" tIns="53275">
            <a:noAutofit/>
          </a:bodyPr>
          <a:lstStyle/>
          <a:p>
            <a:pPr indent="0" lvl="0" marL="0" marR="0" rtl="0" algn="ctr">
              <a:lnSpc>
                <a:spcPct val="90000"/>
              </a:lnSpc>
              <a:spcBef>
                <a:spcPts val="0"/>
              </a:spcBef>
              <a:spcAft>
                <a:spcPts val="0"/>
              </a:spcAft>
              <a:buNone/>
            </a:pPr>
            <a:r>
              <a:rPr b="0" lang="en-US" sz="1400" strike="noStrike">
                <a:solidFill>
                  <a:srgbClr val="FFFFFF"/>
                </a:solidFill>
                <a:latin typeface="Arial"/>
                <a:ea typeface="Arial"/>
                <a:cs typeface="Arial"/>
                <a:sym typeface="Arial"/>
              </a:rPr>
              <a:t>Unhealthy minerals and positive ions (free radicals) attracted to the acidic side</a:t>
            </a:r>
            <a:endParaRPr b="0" sz="1800" strike="noStrike">
              <a:solidFill>
                <a:srgbClr val="000000"/>
              </a:solidFill>
              <a:latin typeface="Arial"/>
              <a:ea typeface="Arial"/>
              <a:cs typeface="Arial"/>
              <a:sym typeface="Arial"/>
            </a:endParaRPr>
          </a:p>
        </p:txBody>
      </p:sp>
      <p:sp>
        <p:nvSpPr>
          <p:cNvPr id="590" name="Shape 590"/>
          <p:cNvSpPr/>
          <p:nvPr/>
        </p:nvSpPr>
        <p:spPr>
          <a:xfrm rot="-5520000">
            <a:off x="3525840" y="2845440"/>
            <a:ext cx="1477080" cy="180360"/>
          </a:xfrm>
          <a:prstGeom prst="rect">
            <a:avLst/>
          </a:prstGeom>
          <a:gradFill>
            <a:gsLst>
              <a:gs pos="0">
                <a:srgbClr val="B6E2EC"/>
              </a:gs>
              <a:gs pos="100000">
                <a:srgbClr val="8AAAB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1" name="Shape 591"/>
          <p:cNvSpPr/>
          <p:nvPr/>
        </p:nvSpPr>
        <p:spPr>
          <a:xfrm>
            <a:off x="3495600" y="3390840"/>
            <a:ext cx="2770920" cy="1213560"/>
          </a:xfrm>
          <a:prstGeom prst="roundRect">
            <a:avLst>
              <a:gd fmla="val 16667" name="adj"/>
            </a:avLst>
          </a:prstGeom>
          <a:solidFill>
            <a:srgbClr val="45729E"/>
          </a:solidFill>
          <a:ln cap="flat" cmpd="sng" w="25550">
            <a:solidFill>
              <a:srgbClr val="5ECCF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2" name="Shape 592"/>
          <p:cNvSpPr/>
          <p:nvPr/>
        </p:nvSpPr>
        <p:spPr>
          <a:xfrm>
            <a:off x="3571800" y="3387720"/>
            <a:ext cx="2699700" cy="1142400"/>
          </a:xfrm>
          <a:prstGeom prst="rect">
            <a:avLst/>
          </a:prstGeom>
          <a:noFill/>
          <a:ln>
            <a:noFill/>
          </a:ln>
        </p:spPr>
        <p:txBody>
          <a:bodyPr anchorCtr="0" anchor="ctr" bIns="53275" lIns="53275" spcFirstLastPara="1" rIns="53275" wrap="square" tIns="53275">
            <a:noAutofit/>
          </a:bodyPr>
          <a:lstStyle/>
          <a:p>
            <a:pPr indent="0" lvl="0" marL="0" marR="0" rtl="0" algn="ctr">
              <a:spcBef>
                <a:spcPts val="0"/>
              </a:spcBef>
              <a:spcAft>
                <a:spcPts val="0"/>
              </a:spcAft>
              <a:buNone/>
            </a:pPr>
            <a:r>
              <a:rPr b="0" lang="en-US" sz="1400" strike="noStrike">
                <a:solidFill>
                  <a:srgbClr val="FFFFFF"/>
                </a:solidFill>
                <a:latin typeface="Arial"/>
                <a:ea typeface="Arial"/>
                <a:cs typeface="Arial"/>
                <a:sym typeface="Arial"/>
              </a:rPr>
              <a:t>Process separates water </a:t>
            </a:r>
            <a:endParaRPr b="0" sz="1800" strike="noStrike">
              <a:solidFill>
                <a:srgbClr val="000000"/>
              </a:solidFill>
              <a:latin typeface="Arial"/>
              <a:ea typeface="Arial"/>
              <a:cs typeface="Arial"/>
              <a:sym typeface="Arial"/>
            </a:endParaRPr>
          </a:p>
          <a:p>
            <a:pPr indent="0" lvl="0" marL="0" marR="0" rtl="0" algn="ctr">
              <a:spcBef>
                <a:spcPts val="0"/>
              </a:spcBef>
              <a:spcAft>
                <a:spcPts val="0"/>
              </a:spcAft>
              <a:buNone/>
            </a:pPr>
            <a:r>
              <a:rPr b="0" lang="en-US" sz="1400" strike="noStrike">
                <a:solidFill>
                  <a:srgbClr val="FFFFFF"/>
                </a:solidFill>
                <a:latin typeface="Arial"/>
                <a:ea typeface="Arial"/>
                <a:cs typeface="Arial"/>
                <a:sym typeface="Arial"/>
              </a:rPr>
              <a:t>into negatively charged (antioxidant) alkaline water </a:t>
            </a:r>
            <a:endParaRPr b="0" sz="1800" strike="noStrike">
              <a:solidFill>
                <a:srgbClr val="000000"/>
              </a:solidFill>
              <a:latin typeface="Arial"/>
              <a:ea typeface="Arial"/>
              <a:cs typeface="Arial"/>
              <a:sym typeface="Arial"/>
            </a:endParaRPr>
          </a:p>
          <a:p>
            <a:pPr indent="0" lvl="0" marL="0" marR="0" rtl="0" algn="ctr">
              <a:spcBef>
                <a:spcPts val="0"/>
              </a:spcBef>
              <a:spcAft>
                <a:spcPts val="0"/>
              </a:spcAft>
              <a:buNone/>
            </a:pPr>
            <a:r>
              <a:rPr b="0" lang="en-US" sz="1400" strike="noStrike">
                <a:solidFill>
                  <a:srgbClr val="FFFFFF"/>
                </a:solidFill>
                <a:latin typeface="Arial"/>
                <a:ea typeface="Arial"/>
                <a:cs typeface="Arial"/>
                <a:sym typeface="Arial"/>
              </a:rPr>
              <a:t>&amp; positively charged </a:t>
            </a:r>
            <a:endParaRPr b="0" sz="1800"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lang="en-US" sz="1400" strike="noStrike">
                <a:solidFill>
                  <a:srgbClr val="FFFFFF"/>
                </a:solidFill>
                <a:latin typeface="Arial"/>
                <a:ea typeface="Arial"/>
                <a:cs typeface="Arial"/>
                <a:sym typeface="Arial"/>
              </a:rPr>
              <a:t>unhealthy acidic water</a:t>
            </a:r>
            <a:endParaRPr b="0" sz="1800" strike="noStrike">
              <a:solidFill>
                <a:srgbClr val="000000"/>
              </a:solidFill>
              <a:latin typeface="Arial"/>
              <a:ea typeface="Arial"/>
              <a:cs typeface="Arial"/>
              <a:sym typeface="Arial"/>
            </a:endParaRPr>
          </a:p>
        </p:txBody>
      </p:sp>
      <p:sp>
        <p:nvSpPr>
          <p:cNvPr id="593" name="Shape 593"/>
          <p:cNvSpPr/>
          <p:nvPr/>
        </p:nvSpPr>
        <p:spPr>
          <a:xfrm rot="-60000">
            <a:off x="4249080" y="2091600"/>
            <a:ext cx="3055320" cy="180360"/>
          </a:xfrm>
          <a:prstGeom prst="rect">
            <a:avLst/>
          </a:prstGeom>
          <a:gradFill>
            <a:gsLst>
              <a:gs pos="0">
                <a:srgbClr val="B6E2EC"/>
              </a:gs>
              <a:gs pos="100000">
                <a:srgbClr val="8AAAB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4" name="Shape 594"/>
          <p:cNvSpPr/>
          <p:nvPr/>
        </p:nvSpPr>
        <p:spPr>
          <a:xfrm>
            <a:off x="3457440" y="1892160"/>
            <a:ext cx="2770920" cy="1213560"/>
          </a:xfrm>
          <a:prstGeom prst="roundRect">
            <a:avLst>
              <a:gd fmla="val 16667" name="adj"/>
            </a:avLst>
          </a:prstGeom>
          <a:solidFill>
            <a:srgbClr val="45729E"/>
          </a:solidFill>
          <a:ln cap="flat" cmpd="sng" w="25550">
            <a:solidFill>
              <a:srgbClr val="5ECCF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5" name="Shape 595"/>
          <p:cNvSpPr/>
          <p:nvPr/>
        </p:nvSpPr>
        <p:spPr>
          <a:xfrm>
            <a:off x="3527280" y="1901880"/>
            <a:ext cx="2699640" cy="1142280"/>
          </a:xfrm>
          <a:prstGeom prst="rect">
            <a:avLst/>
          </a:prstGeom>
          <a:noFill/>
          <a:ln>
            <a:noFill/>
          </a:ln>
        </p:spPr>
        <p:txBody>
          <a:bodyPr anchorCtr="0" anchor="ctr" bIns="53275" lIns="53275" spcFirstLastPara="1" rIns="53275" wrap="square" tIns="53275">
            <a:noAutofit/>
          </a:bodyPr>
          <a:lstStyle/>
          <a:p>
            <a:pPr indent="0" lvl="0" marL="0" marR="0" rtl="0" algn="ctr">
              <a:lnSpc>
                <a:spcPct val="90000"/>
              </a:lnSpc>
              <a:spcBef>
                <a:spcPts val="0"/>
              </a:spcBef>
              <a:spcAft>
                <a:spcPts val="0"/>
              </a:spcAft>
              <a:buNone/>
            </a:pPr>
            <a:r>
              <a:rPr b="0" lang="en-US" sz="1400" strike="noStrike">
                <a:solidFill>
                  <a:srgbClr val="FFFFFF"/>
                </a:solidFill>
                <a:latin typeface="Arial"/>
                <a:ea typeface="Arial"/>
                <a:cs typeface="Arial"/>
                <a:sym typeface="Arial"/>
              </a:rPr>
              <a:t>Alkaline water contains hydroxide minerals, more absorbable than carbonate minerals found in regular water.  </a:t>
            </a:r>
            <a:endParaRPr b="0" sz="1800" strike="noStrike">
              <a:solidFill>
                <a:srgbClr val="000000"/>
              </a:solidFill>
              <a:latin typeface="Arial"/>
              <a:ea typeface="Arial"/>
              <a:cs typeface="Arial"/>
              <a:sym typeface="Arial"/>
            </a:endParaRPr>
          </a:p>
        </p:txBody>
      </p:sp>
      <p:sp>
        <p:nvSpPr>
          <p:cNvPr id="596" name="Shape 596"/>
          <p:cNvSpPr/>
          <p:nvPr/>
        </p:nvSpPr>
        <p:spPr>
          <a:xfrm rot="5400000">
            <a:off x="6563520" y="2833560"/>
            <a:ext cx="1499400" cy="180360"/>
          </a:xfrm>
          <a:prstGeom prst="rect">
            <a:avLst/>
          </a:prstGeom>
          <a:gradFill>
            <a:gsLst>
              <a:gs pos="0">
                <a:srgbClr val="B6E2EC"/>
              </a:gs>
              <a:gs pos="100000">
                <a:srgbClr val="8AAAB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7" name="Shape 597"/>
          <p:cNvSpPr/>
          <p:nvPr/>
        </p:nvSpPr>
        <p:spPr>
          <a:xfrm>
            <a:off x="6900840" y="1871640"/>
            <a:ext cx="2012400" cy="1213560"/>
          </a:xfrm>
          <a:prstGeom prst="roundRect">
            <a:avLst>
              <a:gd fmla="val 16667" name="adj"/>
            </a:avLst>
          </a:prstGeom>
          <a:solidFill>
            <a:srgbClr val="45729E"/>
          </a:solidFill>
          <a:ln cap="flat" cmpd="sng" w="25550">
            <a:solidFill>
              <a:srgbClr val="5ECCF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8" name="Shape 598"/>
          <p:cNvSpPr/>
          <p:nvPr/>
        </p:nvSpPr>
        <p:spPr>
          <a:xfrm>
            <a:off x="6970680" y="1963800"/>
            <a:ext cx="1940760" cy="1142280"/>
          </a:xfrm>
          <a:prstGeom prst="rect">
            <a:avLst/>
          </a:prstGeom>
          <a:noFill/>
          <a:ln>
            <a:noFill/>
          </a:ln>
        </p:spPr>
        <p:txBody>
          <a:bodyPr anchorCtr="0" anchor="ctr" bIns="53275" lIns="53275" spcFirstLastPara="1" rIns="53275" wrap="square" tIns="53275">
            <a:noAutofit/>
          </a:bodyPr>
          <a:lstStyle/>
          <a:p>
            <a:pPr indent="0" lvl="0" marL="0" marR="0" rtl="0" algn="ctr">
              <a:spcBef>
                <a:spcPts val="0"/>
              </a:spcBef>
              <a:spcAft>
                <a:spcPts val="0"/>
              </a:spcAft>
              <a:buNone/>
            </a:pPr>
            <a:r>
              <a:rPr b="0" lang="en-US" sz="1400" strike="noStrike">
                <a:solidFill>
                  <a:srgbClr val="FFFFFF"/>
                </a:solidFill>
                <a:latin typeface="Arial"/>
                <a:ea typeface="Arial"/>
                <a:cs typeface="Arial"/>
                <a:sym typeface="Arial"/>
              </a:rPr>
              <a:t>Increases absorption </a:t>
            </a:r>
            <a:endParaRPr b="0" sz="1800" strike="noStrike">
              <a:solidFill>
                <a:srgbClr val="000000"/>
              </a:solidFill>
              <a:latin typeface="Arial"/>
              <a:ea typeface="Arial"/>
              <a:cs typeface="Arial"/>
              <a:sym typeface="Arial"/>
            </a:endParaRPr>
          </a:p>
          <a:p>
            <a:pPr indent="0" lvl="0" marL="0" marR="0" rtl="0" algn="ctr">
              <a:spcBef>
                <a:spcPts val="0"/>
              </a:spcBef>
              <a:spcAft>
                <a:spcPts val="0"/>
              </a:spcAft>
              <a:buNone/>
            </a:pPr>
            <a:r>
              <a:rPr b="0" lang="en-US" sz="1400" strike="noStrike">
                <a:solidFill>
                  <a:srgbClr val="FFFFFF"/>
                </a:solidFill>
                <a:latin typeface="Arial"/>
                <a:ea typeface="Arial"/>
                <a:cs typeface="Arial"/>
                <a:sym typeface="Arial"/>
              </a:rPr>
              <a:t>of minerals by </a:t>
            </a:r>
            <a:endParaRPr b="0" sz="1800"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lang="en-US" sz="1400" strike="noStrike">
                <a:solidFill>
                  <a:srgbClr val="FFFFFF"/>
                </a:solidFill>
                <a:latin typeface="Arial"/>
                <a:ea typeface="Arial"/>
                <a:cs typeface="Arial"/>
                <a:sym typeface="Arial"/>
              </a:rPr>
              <a:t>up to 30%!</a:t>
            </a:r>
            <a:endParaRPr b="0" sz="1800" strike="noStrike">
              <a:solidFill>
                <a:srgbClr val="000000"/>
              </a:solidFill>
              <a:latin typeface="Arial"/>
              <a:ea typeface="Arial"/>
              <a:cs typeface="Arial"/>
              <a:sym typeface="Arial"/>
            </a:endParaRPr>
          </a:p>
        </p:txBody>
      </p:sp>
      <p:sp>
        <p:nvSpPr>
          <p:cNvPr id="599" name="Shape 599"/>
          <p:cNvSpPr/>
          <p:nvPr/>
        </p:nvSpPr>
        <p:spPr>
          <a:xfrm>
            <a:off x="363600" y="2082960"/>
            <a:ext cx="2394720" cy="853200"/>
          </a:xfrm>
          <a:prstGeom prst="rect">
            <a:avLst/>
          </a:prstGeom>
          <a:noFill/>
          <a:ln>
            <a:noFill/>
          </a:ln>
        </p:spPr>
        <p:txBody>
          <a:bodyPr anchorCtr="0" anchor="ctr" bIns="53275" lIns="53275" spcFirstLastPara="1" rIns="53275" wrap="square" tIns="53275">
            <a:noAutofit/>
          </a:bodyPr>
          <a:lstStyle/>
          <a:p>
            <a:pPr indent="0" lvl="0" marL="0" marR="0" rtl="0" algn="l">
              <a:spcBef>
                <a:spcPts val="0"/>
              </a:spcBef>
              <a:spcAft>
                <a:spcPts val="0"/>
              </a:spcAft>
              <a:buNone/>
            </a:pPr>
            <a:r>
              <a:rPr b="0" lang="en-US" sz="1400" strike="noStrike">
                <a:solidFill>
                  <a:srgbClr val="FFFFFF"/>
                </a:solidFill>
                <a:latin typeface="Arial"/>
                <a:ea typeface="Arial"/>
                <a:cs typeface="Arial"/>
                <a:sym typeface="Arial"/>
              </a:rPr>
              <a:t>Water passes over </a:t>
            </a:r>
            <a:endParaRPr b="0" sz="1800"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lang="en-US" sz="1400" strike="noStrike">
                <a:solidFill>
                  <a:srgbClr val="FFFFFF"/>
                </a:solidFill>
                <a:latin typeface="Arial"/>
                <a:ea typeface="Arial"/>
                <a:cs typeface="Arial"/>
                <a:sym typeface="Arial"/>
              </a:rPr>
              <a:t>platinum electrode plates</a:t>
            </a:r>
            <a:endParaRPr b="0" sz="1800" strike="noStrike">
              <a:solidFill>
                <a:srgbClr val="000000"/>
              </a:solidFill>
              <a:latin typeface="Arial"/>
              <a:ea typeface="Arial"/>
              <a:cs typeface="Arial"/>
              <a:sym typeface="Arial"/>
            </a:endParaRPr>
          </a:p>
        </p:txBody>
      </p:sp>
      <p:sp>
        <p:nvSpPr>
          <p:cNvPr id="600" name="Shape 600"/>
          <p:cNvSpPr/>
          <p:nvPr/>
        </p:nvSpPr>
        <p:spPr>
          <a:xfrm>
            <a:off x="210960" y="1882800"/>
            <a:ext cx="2505960" cy="1202760"/>
          </a:xfrm>
          <a:prstGeom prst="roundRect">
            <a:avLst>
              <a:gd fmla="val 16667" name="adj"/>
            </a:avLst>
          </a:prstGeom>
          <a:solidFill>
            <a:srgbClr val="45729E"/>
          </a:solidFill>
          <a:ln cap="flat" cmpd="sng" w="25550">
            <a:solidFill>
              <a:srgbClr val="5ECCF3"/>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spcBef>
                <a:spcPts val="0"/>
              </a:spcBef>
              <a:spcAft>
                <a:spcPts val="0"/>
              </a:spcAft>
              <a:buNone/>
            </a:pPr>
            <a:r>
              <a:rPr b="0" lang="en-US" sz="1800" strike="noStrike">
                <a:solidFill>
                  <a:srgbClr val="FFFFFF"/>
                </a:solidFill>
                <a:latin typeface="Arial"/>
                <a:ea typeface="Arial"/>
                <a:cs typeface="Arial"/>
                <a:sym typeface="Arial"/>
              </a:rPr>
              <a:t>Water passes over </a:t>
            </a:r>
            <a:endParaRPr b="0" sz="1800"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lang="en-US" sz="1800" strike="noStrike">
                <a:solidFill>
                  <a:srgbClr val="FFFFFF"/>
                </a:solidFill>
                <a:latin typeface="Arial"/>
                <a:ea typeface="Arial"/>
                <a:cs typeface="Arial"/>
                <a:sym typeface="Arial"/>
              </a:rPr>
              <a:t>platinum electrode plates</a:t>
            </a:r>
            <a:endParaRPr b="0" sz="1800" strike="noStrike">
              <a:solidFill>
                <a:srgbClr val="000000"/>
              </a:solidFill>
              <a:latin typeface="Arial"/>
              <a:ea typeface="Arial"/>
              <a:cs typeface="Arial"/>
              <a:sym typeface="Arial"/>
            </a:endParaRPr>
          </a:p>
        </p:txBody>
      </p:sp>
      <p:sp>
        <p:nvSpPr>
          <p:cNvPr id="601" name="Shape 601"/>
          <p:cNvSpPr/>
          <p:nvPr/>
        </p:nvSpPr>
        <p:spPr>
          <a:xfrm>
            <a:off x="6873840" y="3395520"/>
            <a:ext cx="2026440" cy="1215360"/>
          </a:xfrm>
          <a:prstGeom prst="roundRect">
            <a:avLst>
              <a:gd fmla="val 16667" name="adj"/>
            </a:avLst>
          </a:prstGeom>
          <a:solidFill>
            <a:srgbClr val="45729E"/>
          </a:solidFill>
          <a:ln cap="flat" cmpd="sng" w="25550">
            <a:solidFill>
              <a:srgbClr val="5ECCF3"/>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90000"/>
              </a:lnSpc>
              <a:spcBef>
                <a:spcPts val="0"/>
              </a:spcBef>
              <a:spcAft>
                <a:spcPts val="0"/>
              </a:spcAft>
              <a:buNone/>
            </a:pPr>
            <a:r>
              <a:rPr b="0" lang="en-US" strike="noStrike">
                <a:solidFill>
                  <a:srgbClr val="FFFFFF"/>
                </a:solidFill>
                <a:latin typeface="Arial"/>
                <a:ea typeface="Arial"/>
                <a:cs typeface="Arial"/>
                <a:sym typeface="Arial"/>
              </a:rPr>
              <a:t>Superior hydration, mineral absorption, and detoxification</a:t>
            </a:r>
            <a:endParaRPr b="0" strike="noStrike">
              <a:solidFill>
                <a:srgbClr val="000000"/>
              </a:solidFill>
              <a:latin typeface="Arial"/>
              <a:ea typeface="Arial"/>
              <a:cs typeface="Arial"/>
              <a:sym typeface="Arial"/>
            </a:endParaRPr>
          </a:p>
        </p:txBody>
      </p:sp>
      <p:pic>
        <p:nvPicPr>
          <p:cNvPr id="602" name="Shape 602"/>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603" name="Shape 603"/>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Shape 610"/>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3600" strike="noStrike">
                <a:solidFill>
                  <a:srgbClr val="000000"/>
                </a:solidFill>
                <a:latin typeface="Arial"/>
                <a:ea typeface="Arial"/>
                <a:cs typeface="Arial"/>
                <a:sym typeface="Arial"/>
              </a:rPr>
              <a:t>HOW DOES AN IONIZER WORK?</a:t>
            </a:r>
            <a:endParaRPr b="0" sz="1800" strike="noStrike">
              <a:solidFill>
                <a:srgbClr val="000000"/>
              </a:solidFill>
              <a:latin typeface="Arial"/>
              <a:ea typeface="Arial"/>
              <a:cs typeface="Arial"/>
              <a:sym typeface="Arial"/>
            </a:endParaRPr>
          </a:p>
        </p:txBody>
      </p:sp>
      <p:sp>
        <p:nvSpPr>
          <p:cNvPr id="611" name="Shape 611"/>
          <p:cNvSpPr/>
          <p:nvPr/>
        </p:nvSpPr>
        <p:spPr>
          <a:xfrm>
            <a:off x="0" y="40464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4800" strike="noStrike">
                <a:solidFill>
                  <a:srgbClr val="000000"/>
                </a:solidFill>
                <a:latin typeface="Arial"/>
                <a:ea typeface="Arial"/>
                <a:cs typeface="Arial"/>
                <a:sym typeface="Arial"/>
              </a:rPr>
              <a:t>ELECTROLYSIS EXPLAINED</a:t>
            </a:r>
            <a:endParaRPr b="0" sz="1800" strike="noStrike">
              <a:solidFill>
                <a:srgbClr val="000000"/>
              </a:solidFill>
              <a:latin typeface="Arial"/>
              <a:ea typeface="Arial"/>
              <a:cs typeface="Arial"/>
              <a:sym typeface="Arial"/>
            </a:endParaRPr>
          </a:p>
        </p:txBody>
      </p:sp>
      <p:pic>
        <p:nvPicPr>
          <p:cNvPr id="612" name="Shape 612"/>
          <p:cNvPicPr preferRelativeResize="0"/>
          <p:nvPr/>
        </p:nvPicPr>
        <p:blipFill rotWithShape="1">
          <a:blip r:embed="rId3">
            <a:alphaModFix/>
          </a:blip>
          <a:srcRect b="0" l="0" r="0" t="0"/>
          <a:stretch/>
        </p:blipFill>
        <p:spPr>
          <a:xfrm>
            <a:off x="895320" y="1735200"/>
            <a:ext cx="7381080" cy="4812480"/>
          </a:xfrm>
          <a:prstGeom prst="rect">
            <a:avLst/>
          </a:prstGeom>
          <a:noFill/>
          <a:ln>
            <a:noFill/>
          </a:ln>
        </p:spPr>
      </p:pic>
      <p:pic>
        <p:nvPicPr>
          <p:cNvPr id="613" name="Shape 613"/>
          <p:cNvPicPr preferRelativeResize="0"/>
          <p:nvPr/>
        </p:nvPicPr>
        <p:blipFill rotWithShape="1">
          <a:blip r:embed="rId4">
            <a:alphaModFix/>
          </a:blip>
          <a:srcRect b="0" l="0" r="0" t="0"/>
          <a:stretch/>
        </p:blipFill>
        <p:spPr>
          <a:xfrm>
            <a:off x="7545240" y="6308640"/>
            <a:ext cx="1159920" cy="396000"/>
          </a:xfrm>
          <a:prstGeom prst="rect">
            <a:avLst/>
          </a:prstGeom>
          <a:noFill/>
          <a:ln>
            <a:noFill/>
          </a:ln>
        </p:spPr>
      </p:pic>
      <p:sp>
        <p:nvSpPr>
          <p:cNvPr id="614" name="Shape 614"/>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Shape 620"/>
          <p:cNvSpPr/>
          <p:nvPr/>
        </p:nvSpPr>
        <p:spPr>
          <a:xfrm>
            <a:off x="446040" y="1722600"/>
            <a:ext cx="5706360" cy="5825520"/>
          </a:xfrm>
          <a:prstGeom prst="rect">
            <a:avLst/>
          </a:prstGeom>
          <a:noFill/>
          <a:ln>
            <a:noFill/>
          </a:ln>
        </p:spPr>
        <p:txBody>
          <a:bodyPr anchorCtr="0" anchor="t" bIns="91425" lIns="90000" spcFirstLastPara="1" rIns="90000" wrap="square" tIns="91425">
            <a:noAutofit/>
          </a:bodyPr>
          <a:lstStyle/>
          <a:p>
            <a:pPr indent="0" lvl="0" marL="0" marR="0" rtl="0" algn="l">
              <a:spcBef>
                <a:spcPts val="0"/>
              </a:spcBef>
              <a:spcAft>
                <a:spcPts val="0"/>
              </a:spcAft>
              <a:buNone/>
            </a:pPr>
            <a:r>
              <a:rPr b="1" lang="en-US" sz="1800" strike="noStrike">
                <a:solidFill>
                  <a:srgbClr val="404040"/>
                </a:solidFill>
                <a:latin typeface="Arial"/>
                <a:ea typeface="Arial"/>
                <a:cs typeface="Arial"/>
                <a:sym typeface="Arial"/>
              </a:rPr>
              <a:t>Why Life Ionizers is the best choice for </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lang="en-US" sz="1800" strike="noStrike">
                <a:solidFill>
                  <a:srgbClr val="404040"/>
                </a:solidFill>
                <a:latin typeface="Arial"/>
                <a:ea typeface="Arial"/>
                <a:cs typeface="Arial"/>
                <a:sym typeface="Arial"/>
              </a:rPr>
              <a:t>water purity:</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lang="en-US" sz="1400" strike="noStrike">
                <a:solidFill>
                  <a:srgbClr val="404040"/>
                </a:solidFill>
                <a:latin typeface="Arial"/>
                <a:ea typeface="Arial"/>
                <a:cs typeface="Arial"/>
                <a:sym typeface="Arial"/>
              </a:rPr>
              <a:t>A LIFE Ionizer makes better water, protects you from the chemicals in bottled water, and saves you money.  </a:t>
            </a:r>
            <a:r>
              <a:rPr b="0" lang="en-US" sz="1400" strike="noStrike">
                <a:solidFill>
                  <a:srgbClr val="404040"/>
                </a:solidFill>
                <a:latin typeface="Arial"/>
                <a:ea typeface="Arial"/>
                <a:cs typeface="Arial"/>
                <a:sym typeface="Arial"/>
              </a:rPr>
              <a:t>LIFE Ionizers has the best filtration of all water ionizers on the market today because Life Ionizers pulls your Federal Water Report, analyzes it, then builds a custom pre-filtration system that ensures your water is purified of toxins in it.</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lang="en-US" sz="1800" strike="noStrike">
                <a:solidFill>
                  <a:srgbClr val="404040"/>
                </a:solidFill>
                <a:latin typeface="Arial"/>
                <a:ea typeface="Arial"/>
                <a:cs typeface="Arial"/>
                <a:sym typeface="Arial"/>
              </a:rPr>
              <a:t>Bottled alkaline water is expensive:</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lang="en-US" sz="1400" strike="noStrike">
                <a:solidFill>
                  <a:srgbClr val="404040"/>
                </a:solidFill>
                <a:latin typeface="Arial"/>
                <a:ea typeface="Arial"/>
                <a:cs typeface="Arial"/>
                <a:sym typeface="Arial"/>
              </a:rPr>
              <a:t>You will </a:t>
            </a:r>
            <a:r>
              <a:rPr b="1" lang="en-US" sz="1400" u="sng" strike="noStrike">
                <a:solidFill>
                  <a:schemeClr val="hlink"/>
                </a:solidFill>
                <a:latin typeface="Arial"/>
                <a:ea typeface="Arial"/>
                <a:cs typeface="Arial"/>
                <a:sym typeface="Arial"/>
                <a:hlinkClick r:id="rId3"/>
              </a:rPr>
              <a:t>save a lot of money</a:t>
            </a:r>
            <a:r>
              <a:rPr b="1" lang="en-US" sz="1400" strike="noStrike">
                <a:solidFill>
                  <a:srgbClr val="404040"/>
                </a:solidFill>
                <a:latin typeface="Arial"/>
                <a:ea typeface="Arial"/>
                <a:cs typeface="Arial"/>
                <a:sym typeface="Arial"/>
              </a:rPr>
              <a:t> in the long run by buying a life ionizer instead of a bottle of alkaline water. </a:t>
            </a:r>
            <a:r>
              <a:rPr b="0" lang="en-US" sz="1400" strike="noStrike">
                <a:solidFill>
                  <a:srgbClr val="404040"/>
                </a:solidFill>
                <a:latin typeface="Arial"/>
                <a:ea typeface="Arial"/>
                <a:cs typeface="Arial"/>
                <a:sym typeface="Arial"/>
              </a:rPr>
              <a:t>A life ionizer will be a one time purchase while buying bottled alkaline  water will be an ongoing expense. With a Life alkaline water ionizer, you will save money, and have an unlimited supply of  safe, healthy drinking water. If you continue to buy regular bottled water, your supply is always limited, and it would easily cost over $1,000 a year’s supply for one person!</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21" name="Shape 621"/>
          <p:cNvSpPr/>
          <p:nvPr/>
        </p:nvSpPr>
        <p:spPr>
          <a:xfrm>
            <a:off x="1201680" y="200160"/>
            <a:ext cx="7189200" cy="9900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0" lang="en-US" sz="3600" strike="noStrike">
                <a:solidFill>
                  <a:srgbClr val="000000"/>
                </a:solidFill>
                <a:latin typeface="Trebuchet MS"/>
                <a:ea typeface="Trebuchet MS"/>
                <a:cs typeface="Trebuchet MS"/>
                <a:sym typeface="Trebuchet MS"/>
              </a:rPr>
              <a:t>BOTTLED ALKALINE WATER vs.</a:t>
            </a:r>
            <a:endParaRPr b="0" sz="1800" strike="noStrike">
              <a:solidFill>
                <a:srgbClr val="000000"/>
              </a:solidFill>
              <a:latin typeface="Arial"/>
              <a:ea typeface="Arial"/>
              <a:cs typeface="Arial"/>
              <a:sym typeface="Arial"/>
            </a:endParaRPr>
          </a:p>
        </p:txBody>
      </p:sp>
      <p:sp>
        <p:nvSpPr>
          <p:cNvPr id="622" name="Shape 622"/>
          <p:cNvSpPr/>
          <p:nvPr/>
        </p:nvSpPr>
        <p:spPr>
          <a:xfrm>
            <a:off x="446040" y="593640"/>
            <a:ext cx="8633520" cy="105192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lang="en-US" sz="6000" strike="noStrike">
                <a:solidFill>
                  <a:srgbClr val="000000"/>
                </a:solidFill>
                <a:latin typeface="Trebuchet MS"/>
                <a:ea typeface="Trebuchet MS"/>
                <a:cs typeface="Trebuchet MS"/>
                <a:sym typeface="Trebuchet MS"/>
              </a:rPr>
              <a:t>Alkaline Ionized Water</a:t>
            </a:r>
            <a:endParaRPr b="0" sz="1800" strike="noStrike">
              <a:solidFill>
                <a:srgbClr val="000000"/>
              </a:solidFill>
              <a:latin typeface="Arial"/>
              <a:ea typeface="Arial"/>
              <a:cs typeface="Arial"/>
              <a:sym typeface="Arial"/>
            </a:endParaRPr>
          </a:p>
        </p:txBody>
      </p:sp>
      <p:pic>
        <p:nvPicPr>
          <p:cNvPr id="623" name="Shape 623"/>
          <p:cNvPicPr preferRelativeResize="0"/>
          <p:nvPr/>
        </p:nvPicPr>
        <p:blipFill rotWithShape="1">
          <a:blip r:embed="rId4">
            <a:alphaModFix/>
          </a:blip>
          <a:srcRect b="0" l="0" r="0" t="0"/>
          <a:stretch/>
        </p:blipFill>
        <p:spPr>
          <a:xfrm>
            <a:off x="6407280" y="2154240"/>
            <a:ext cx="2378880" cy="2480400"/>
          </a:xfrm>
          <a:prstGeom prst="rect">
            <a:avLst/>
          </a:prstGeom>
          <a:noFill/>
          <a:ln>
            <a:noFill/>
          </a:ln>
        </p:spPr>
      </p:pic>
      <p:pic>
        <p:nvPicPr>
          <p:cNvPr id="624" name="Shape 624"/>
          <p:cNvPicPr preferRelativeResize="0"/>
          <p:nvPr/>
        </p:nvPicPr>
        <p:blipFill rotWithShape="1">
          <a:blip r:embed="rId5">
            <a:alphaModFix/>
          </a:blip>
          <a:srcRect b="0" l="0" r="0" t="0"/>
          <a:stretch/>
        </p:blipFill>
        <p:spPr>
          <a:xfrm>
            <a:off x="6151680" y="3622680"/>
            <a:ext cx="2948760" cy="2899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Shape 630"/>
          <p:cNvSpPr/>
          <p:nvPr/>
        </p:nvSpPr>
        <p:spPr>
          <a:xfrm>
            <a:off x="473040" y="1363680"/>
            <a:ext cx="8117640" cy="5493600"/>
          </a:xfrm>
          <a:prstGeom prst="rect">
            <a:avLst/>
          </a:prstGeom>
          <a:noFill/>
          <a:ln>
            <a:noFill/>
          </a:ln>
        </p:spPr>
        <p:txBody>
          <a:bodyPr anchorCtr="0" anchor="t" bIns="91425" lIns="90000" spcFirstLastPara="1" rIns="90000" wrap="square" tIns="91425">
            <a:noAutofit/>
          </a:bodyPr>
          <a:lstStyle/>
          <a:p>
            <a:pPr indent="0" lvl="0" marL="0" marR="0" rtl="0" algn="l">
              <a:lnSpc>
                <a:spcPct val="115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lang="en-US" sz="1800" strike="noStrike">
                <a:solidFill>
                  <a:srgbClr val="404040"/>
                </a:solidFill>
                <a:latin typeface="Arial"/>
                <a:ea typeface="Arial"/>
                <a:cs typeface="Arial"/>
                <a:sym typeface="Arial"/>
              </a:rPr>
              <a:t>Help the Environment:</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lang="en-US" sz="1400" strike="noStrike">
                <a:solidFill>
                  <a:srgbClr val="404040"/>
                </a:solidFill>
                <a:latin typeface="Arial"/>
                <a:ea typeface="Arial"/>
                <a:cs typeface="Arial"/>
                <a:sym typeface="Arial"/>
              </a:rPr>
              <a:t>The problem is that </a:t>
            </a:r>
            <a:r>
              <a:rPr b="1" lang="en-US" sz="1400" strike="noStrike">
                <a:solidFill>
                  <a:srgbClr val="404040"/>
                </a:solidFill>
                <a:latin typeface="Arial"/>
                <a:ea typeface="Arial"/>
                <a:cs typeface="Arial"/>
                <a:sym typeface="Arial"/>
              </a:rPr>
              <a:t>plastic bottles create a lot of waste</a:t>
            </a:r>
            <a:r>
              <a:rPr b="0" lang="en-US" sz="1400" strike="noStrike">
                <a:solidFill>
                  <a:srgbClr val="404040"/>
                </a:solidFill>
                <a:latin typeface="Arial"/>
                <a:ea typeface="Arial"/>
                <a:cs typeface="Arial"/>
                <a:sym typeface="Arial"/>
              </a:rPr>
              <a:t>. You can have the same convenience by making ionized alkaline drinking water at home and putting it in one of Life’s stainless steel 750 ml bottles which preserve the pH and the ORP of the water.  Life also has reusable 2.2 liter and 1 gallon BPA-free plastic bottles that you can fill with ionized alkaline water. In the United States, six out of seven bottles are not recycled. The toxins from these plastic bottles seep out into the soil and watersheds.</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lang="en-US" sz="1800" strike="noStrike">
                <a:solidFill>
                  <a:srgbClr val="404040"/>
                </a:solidFill>
                <a:latin typeface="Arial"/>
                <a:ea typeface="Arial"/>
                <a:cs typeface="Arial"/>
                <a:sym typeface="Arial"/>
              </a:rPr>
              <a:t>Actually Alkaline?</a:t>
            </a:r>
            <a:endParaRPr b="0" sz="1800" strike="noStrike">
              <a:solidFill>
                <a:srgbClr val="000000"/>
              </a:solidFill>
              <a:latin typeface="Arial"/>
              <a:ea typeface="Arial"/>
              <a:cs typeface="Arial"/>
              <a:sym typeface="Arial"/>
            </a:endParaRPr>
          </a:p>
          <a:p>
            <a:pPr indent="0" lvl="0" marL="0" marR="0" rtl="0" algn="l">
              <a:lnSpc>
                <a:spcPct val="123000"/>
              </a:lnSpc>
              <a:spcBef>
                <a:spcPts val="0"/>
              </a:spcBef>
              <a:spcAft>
                <a:spcPts val="0"/>
              </a:spcAft>
              <a:buNone/>
            </a:pPr>
            <a:r>
              <a:rPr b="1" lang="en-US" sz="1400" strike="noStrike">
                <a:solidFill>
                  <a:srgbClr val="404040"/>
                </a:solidFill>
                <a:latin typeface="Arial"/>
                <a:ea typeface="Arial"/>
                <a:cs typeface="Arial"/>
                <a:sym typeface="Arial"/>
              </a:rPr>
              <a:t>Bottled alkaline water shows the pH of their water at the time of bottling, but by the time you buy and are ready to enjoy your alkaline water, it could be back to neutral</a:t>
            </a:r>
            <a:r>
              <a:rPr b="0" lang="en-US" sz="1400" strike="noStrike">
                <a:solidFill>
                  <a:srgbClr val="404040"/>
                </a:solidFill>
                <a:latin typeface="Arial"/>
                <a:ea typeface="Arial"/>
                <a:cs typeface="Arial"/>
                <a:sym typeface="Arial"/>
              </a:rPr>
              <a:t>. The ORP or anti-oxidants within alkaline ionized water is one of the most beneficial aspects, but this is also one of the first things that dissipates after it is produced.  This is why the benefits of alkaline ionized water can only be felt from a water ionizer and the water should be consumed within 72 hours.</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lang="en-US" sz="1400" strike="noStrike">
                <a:solidFill>
                  <a:srgbClr val="404040"/>
                </a:solidFill>
                <a:latin typeface="Arial"/>
                <a:ea typeface="Arial"/>
                <a:cs typeface="Arial"/>
                <a:sym typeface="Arial"/>
              </a:rPr>
              <a:t>A water ionizer uses far less energy and water to make healthy water and it’s a lot cheaper than bottled water</a:t>
            </a:r>
            <a:r>
              <a:rPr b="0" lang="en-US" sz="1400" strike="noStrike">
                <a:solidFill>
                  <a:srgbClr val="404040"/>
                </a:solidFill>
                <a:latin typeface="Arial"/>
                <a:ea typeface="Arial"/>
                <a:cs typeface="Arial"/>
                <a:sym typeface="Arial"/>
              </a:rPr>
              <a:t>. Another downside to bottled water is that it can contain chemicals like BPA. A water ionizer filters chemicals from your water so you can be assured the water is healthy for you.</a:t>
            </a:r>
            <a:endParaRPr b="0" sz="1800"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31" name="Shape 631"/>
          <p:cNvSpPr/>
          <p:nvPr/>
        </p:nvSpPr>
        <p:spPr>
          <a:xfrm>
            <a:off x="990720" y="200160"/>
            <a:ext cx="7189200" cy="9900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0" lang="en-US" sz="3600" strike="noStrike">
                <a:solidFill>
                  <a:srgbClr val="000000"/>
                </a:solidFill>
                <a:latin typeface="Trebuchet MS"/>
                <a:ea typeface="Trebuchet MS"/>
                <a:cs typeface="Trebuchet MS"/>
                <a:sym typeface="Trebuchet MS"/>
              </a:rPr>
              <a:t>BOTTLED ALKALINE WATER vs.</a:t>
            </a:r>
            <a:endParaRPr b="0" sz="1800" strike="noStrike">
              <a:solidFill>
                <a:srgbClr val="000000"/>
              </a:solidFill>
              <a:latin typeface="Arial"/>
              <a:ea typeface="Arial"/>
              <a:cs typeface="Arial"/>
              <a:sym typeface="Arial"/>
            </a:endParaRPr>
          </a:p>
        </p:txBody>
      </p:sp>
      <p:sp>
        <p:nvSpPr>
          <p:cNvPr id="632" name="Shape 632"/>
          <p:cNvSpPr/>
          <p:nvPr/>
        </p:nvSpPr>
        <p:spPr>
          <a:xfrm>
            <a:off x="233280" y="593640"/>
            <a:ext cx="8633520" cy="105192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lang="en-US" sz="6000" strike="noStrike">
                <a:solidFill>
                  <a:srgbClr val="000000"/>
                </a:solidFill>
                <a:latin typeface="Trebuchet MS"/>
                <a:ea typeface="Trebuchet MS"/>
                <a:cs typeface="Trebuchet MS"/>
                <a:sym typeface="Trebuchet MS"/>
              </a:rPr>
              <a:t>Alkaline Ionized Water</a:t>
            </a:r>
            <a:endParaRPr b="0" sz="1800"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sp>
        <p:nvSpPr>
          <p:cNvPr id="639" name="Shape 639"/>
          <p:cNvSpPr/>
          <p:nvPr/>
        </p:nvSpPr>
        <p:spPr>
          <a:xfrm>
            <a:off x="909720" y="5499000"/>
            <a:ext cx="2307600" cy="464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Calibri"/>
                <a:ea typeface="Calibri"/>
                <a:cs typeface="Calibri"/>
                <a:sym typeface="Calibri"/>
              </a:rPr>
              <a:t>Counter-top: </a:t>
            </a:r>
            <a:r>
              <a:rPr b="1" lang="en-US" sz="1800" strike="noStrike">
                <a:solidFill>
                  <a:srgbClr val="000000"/>
                </a:solidFill>
                <a:latin typeface="Calibri"/>
                <a:ea typeface="Calibri"/>
                <a:cs typeface="Calibri"/>
                <a:sym typeface="Calibri"/>
              </a:rPr>
              <a:t>$1,497</a:t>
            </a:r>
            <a:endParaRPr b="1" sz="1800">
              <a:latin typeface="Calibri"/>
              <a:ea typeface="Calibri"/>
              <a:cs typeface="Calibri"/>
              <a:sym typeface="Calibri"/>
            </a:endParaRPr>
          </a:p>
        </p:txBody>
      </p:sp>
      <p:sp>
        <p:nvSpPr>
          <p:cNvPr id="640" name="Shape 640"/>
          <p:cNvSpPr/>
          <p:nvPr/>
        </p:nvSpPr>
        <p:spPr>
          <a:xfrm>
            <a:off x="0" y="163560"/>
            <a:ext cx="9143400" cy="1142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NEW </a:t>
            </a:r>
            <a:r>
              <a:rPr b="0" lang="en-US" sz="7200" strike="noStrike">
                <a:solidFill>
                  <a:srgbClr val="000000"/>
                </a:solidFill>
                <a:latin typeface="Arial"/>
                <a:ea typeface="Arial"/>
                <a:cs typeface="Arial"/>
                <a:sym typeface="Arial"/>
              </a:rPr>
              <a:t>201</a:t>
            </a:r>
            <a:r>
              <a:rPr lang="en-US" sz="7200"/>
              <a:t>8</a:t>
            </a:r>
            <a:r>
              <a:rPr b="0" lang="en-US" sz="7200" strike="noStrike">
                <a:solidFill>
                  <a:srgbClr val="000000"/>
                </a:solidFill>
                <a:latin typeface="Arial"/>
                <a:ea typeface="Arial"/>
                <a:cs typeface="Arial"/>
                <a:sym typeface="Arial"/>
              </a:rPr>
              <a:t> MODEL</a:t>
            </a:r>
            <a:endParaRPr b="0" sz="1800" strike="noStrike">
              <a:solidFill>
                <a:srgbClr val="000000"/>
              </a:solidFill>
              <a:latin typeface="Arial"/>
              <a:ea typeface="Arial"/>
              <a:cs typeface="Arial"/>
              <a:sym typeface="Arial"/>
            </a:endParaRPr>
          </a:p>
        </p:txBody>
      </p:sp>
      <p:sp>
        <p:nvSpPr>
          <p:cNvPr id="641" name="Shape 641"/>
          <p:cNvSpPr/>
          <p:nvPr/>
        </p:nvSpPr>
        <p:spPr>
          <a:xfrm>
            <a:off x="3200400" y="1579680"/>
            <a:ext cx="5171400" cy="53748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900" strike="noStrike">
                <a:solidFill>
                  <a:srgbClr val="FFFFFF"/>
                </a:solidFill>
                <a:latin typeface="Arial"/>
                <a:ea typeface="Arial"/>
                <a:cs typeface="Arial"/>
                <a:sym typeface="Arial"/>
              </a:rPr>
              <a:t>Life </a:t>
            </a:r>
            <a:r>
              <a:rPr b="1" lang="en-US" sz="2900">
                <a:solidFill>
                  <a:srgbClr val="FFFFFF"/>
                </a:solidFill>
              </a:rPr>
              <a:t>MXL-5 Water Ionizer</a:t>
            </a:r>
            <a:endParaRPr b="0" sz="1800" strike="noStrike">
              <a:solidFill>
                <a:srgbClr val="000000"/>
              </a:solidFill>
              <a:latin typeface="Arial"/>
              <a:ea typeface="Arial"/>
              <a:cs typeface="Arial"/>
              <a:sym typeface="Arial"/>
            </a:endParaRPr>
          </a:p>
        </p:txBody>
      </p:sp>
      <p:pic>
        <p:nvPicPr>
          <p:cNvPr id="642" name="Shape 642"/>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643" name="Shape 643"/>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644" name="Shape 644"/>
          <p:cNvPicPr preferRelativeResize="0"/>
          <p:nvPr/>
        </p:nvPicPr>
        <p:blipFill>
          <a:blip r:embed="rId4">
            <a:alphaModFix/>
          </a:blip>
          <a:stretch>
            <a:fillRect/>
          </a:stretch>
        </p:blipFill>
        <p:spPr>
          <a:xfrm>
            <a:off x="152400" y="1964760"/>
            <a:ext cx="3339030" cy="3305640"/>
          </a:xfrm>
          <a:prstGeom prst="rect">
            <a:avLst/>
          </a:prstGeom>
          <a:noFill/>
          <a:ln>
            <a:noFill/>
          </a:ln>
        </p:spPr>
      </p:pic>
      <p:pic>
        <p:nvPicPr>
          <p:cNvPr id="645" name="Shape 645"/>
          <p:cNvPicPr preferRelativeResize="0"/>
          <p:nvPr/>
        </p:nvPicPr>
        <p:blipFill>
          <a:blip r:embed="rId5">
            <a:alphaModFix/>
          </a:blip>
          <a:stretch>
            <a:fillRect/>
          </a:stretch>
        </p:blipFill>
        <p:spPr>
          <a:xfrm rot="10800000">
            <a:off x="1740570" y="1427280"/>
            <a:ext cx="31080" cy="31080"/>
          </a:xfrm>
          <a:prstGeom prst="rect">
            <a:avLst/>
          </a:prstGeom>
          <a:noFill/>
          <a:ln>
            <a:noFill/>
          </a:ln>
        </p:spPr>
      </p:pic>
      <p:pic>
        <p:nvPicPr>
          <p:cNvPr id="646" name="Shape 646"/>
          <p:cNvPicPr preferRelativeResize="0"/>
          <p:nvPr/>
        </p:nvPicPr>
        <p:blipFill>
          <a:blip r:embed="rId6">
            <a:alphaModFix/>
          </a:blip>
          <a:stretch>
            <a:fillRect/>
          </a:stretch>
        </p:blipFill>
        <p:spPr>
          <a:xfrm rot="10800000">
            <a:off x="1588170" y="1427280"/>
            <a:ext cx="31080" cy="31080"/>
          </a:xfrm>
          <a:prstGeom prst="rect">
            <a:avLst/>
          </a:prstGeom>
          <a:noFill/>
          <a:ln>
            <a:noFill/>
          </a:ln>
        </p:spPr>
      </p:pic>
      <p:sp>
        <p:nvSpPr>
          <p:cNvPr id="647" name="Shape 647"/>
          <p:cNvSpPr txBox="1"/>
          <p:nvPr/>
        </p:nvSpPr>
        <p:spPr>
          <a:xfrm>
            <a:off x="3643025" y="2712900"/>
            <a:ext cx="5013000" cy="3000000"/>
          </a:xfrm>
          <a:prstGeom prst="rect">
            <a:avLst/>
          </a:prstGeom>
          <a:noFill/>
          <a:ln>
            <a:noFill/>
          </a:ln>
        </p:spPr>
        <p:txBody>
          <a:bodyPr anchorCtr="0" anchor="ctr" bIns="91425" lIns="91425" spcFirstLastPara="1" rIns="91425" wrap="square" tIns="91425">
            <a:noAutofit/>
          </a:bodyPr>
          <a:lstStyle/>
          <a:p>
            <a:pPr indent="-317500" lvl="0" marL="457200" rtl="0">
              <a:lnSpc>
                <a:spcPct val="133333"/>
              </a:lnSpc>
              <a:spcBef>
                <a:spcPts val="0"/>
              </a:spcBef>
              <a:spcAft>
                <a:spcPts val="0"/>
              </a:spcAft>
              <a:buSzPts val="1400"/>
              <a:buChar char="●"/>
            </a:pPr>
            <a:r>
              <a:rPr b="1" lang="en-US"/>
              <a:t>Counter Top</a:t>
            </a:r>
            <a:r>
              <a:rPr lang="en-US"/>
              <a:t> Installation</a:t>
            </a:r>
            <a:endParaRPr/>
          </a:p>
          <a:p>
            <a:pPr indent="-317500" lvl="0" marL="457200" rtl="0">
              <a:lnSpc>
                <a:spcPct val="133333"/>
              </a:lnSpc>
              <a:spcBef>
                <a:spcPts val="0"/>
              </a:spcBef>
              <a:spcAft>
                <a:spcPts val="0"/>
              </a:spcAft>
              <a:buSzPts val="1400"/>
              <a:buChar char="●"/>
            </a:pPr>
            <a:r>
              <a:rPr lang="en-US"/>
              <a:t>5 Flat or</a:t>
            </a:r>
            <a:r>
              <a:rPr b="1" lang="en-US"/>
              <a:t> XL Matrix GRID™ Plates</a:t>
            </a:r>
            <a:r>
              <a:rPr lang="en-US"/>
              <a:t> </a:t>
            </a:r>
            <a:endParaRPr/>
          </a:p>
          <a:p>
            <a:pPr indent="-317500" lvl="0" marL="457200" rtl="0">
              <a:lnSpc>
                <a:spcPct val="133333"/>
              </a:lnSpc>
              <a:spcBef>
                <a:spcPts val="0"/>
              </a:spcBef>
              <a:spcAft>
                <a:spcPts val="0"/>
              </a:spcAft>
              <a:buSzPts val="1400"/>
              <a:buChar char="●"/>
            </a:pPr>
            <a:r>
              <a:rPr lang="en-US"/>
              <a:t>Up to 249 Watts | </a:t>
            </a:r>
            <a:r>
              <a:rPr b="1" lang="en-US"/>
              <a:t>XL Power</a:t>
            </a:r>
            <a:r>
              <a:rPr lang="en-US"/>
              <a:t>™ SMPS </a:t>
            </a:r>
            <a:endParaRPr/>
          </a:p>
          <a:p>
            <a:pPr indent="-317500" lvl="0" marL="457200" rtl="0">
              <a:lnSpc>
                <a:spcPct val="133333"/>
              </a:lnSpc>
              <a:spcBef>
                <a:spcPts val="0"/>
              </a:spcBef>
              <a:spcAft>
                <a:spcPts val="0"/>
              </a:spcAft>
              <a:buSzPts val="1400"/>
              <a:buChar char="●"/>
            </a:pPr>
            <a:r>
              <a:rPr lang="en-US"/>
              <a:t>Life </a:t>
            </a:r>
            <a:r>
              <a:rPr b="1" lang="en-US"/>
              <a:t>MicroMembrane™ Technology</a:t>
            </a:r>
            <a:r>
              <a:rPr lang="en-US"/>
              <a:t> </a:t>
            </a:r>
            <a:endParaRPr/>
          </a:p>
          <a:p>
            <a:pPr indent="-317500" lvl="0" marL="457200" rtl="0">
              <a:lnSpc>
                <a:spcPct val="133333"/>
              </a:lnSpc>
              <a:spcBef>
                <a:spcPts val="0"/>
              </a:spcBef>
              <a:spcAft>
                <a:spcPts val="0"/>
              </a:spcAft>
              <a:buSzPts val="1400"/>
              <a:buChar char="●"/>
            </a:pPr>
            <a:r>
              <a:rPr b="1" lang="en-US"/>
              <a:t>3.0 - 9.8</a:t>
            </a:r>
            <a:r>
              <a:rPr lang="en-US"/>
              <a:t> pH Range</a:t>
            </a:r>
            <a:endParaRPr/>
          </a:p>
          <a:p>
            <a:pPr indent="-317500" lvl="0" marL="457200" rtl="0">
              <a:lnSpc>
                <a:spcPct val="133333"/>
              </a:lnSpc>
              <a:spcBef>
                <a:spcPts val="0"/>
              </a:spcBef>
              <a:spcAft>
                <a:spcPts val="0"/>
              </a:spcAft>
              <a:buSzPts val="1400"/>
              <a:buChar char="●"/>
            </a:pPr>
            <a:r>
              <a:rPr lang="en-US"/>
              <a:t>Up to </a:t>
            </a:r>
            <a:r>
              <a:rPr b="1" lang="en-US"/>
              <a:t>-500 ORP</a:t>
            </a:r>
            <a:r>
              <a:rPr lang="en-US"/>
              <a:t> | Anti-Oxidant Potential </a:t>
            </a:r>
            <a:endParaRPr/>
          </a:p>
          <a:p>
            <a:pPr indent="-317500" lvl="0" marL="457200" rtl="0">
              <a:lnSpc>
                <a:spcPct val="133333"/>
              </a:lnSpc>
              <a:spcBef>
                <a:spcPts val="0"/>
              </a:spcBef>
              <a:spcAft>
                <a:spcPts val="0"/>
              </a:spcAft>
              <a:buSzPts val="1400"/>
              <a:buChar char="●"/>
            </a:pPr>
            <a:r>
              <a:rPr b="1" lang="en-US"/>
              <a:t>7 Year Warranty</a:t>
            </a:r>
            <a:endParaRPr b="1"/>
          </a:p>
          <a:p>
            <a:pPr indent="-317500" lvl="0" marL="457200" rtl="0">
              <a:lnSpc>
                <a:spcPct val="133333"/>
              </a:lnSpc>
              <a:spcBef>
                <a:spcPts val="0"/>
              </a:spcBef>
              <a:spcAft>
                <a:spcPts val="0"/>
              </a:spcAft>
              <a:buSzPts val="1400"/>
              <a:buChar char="●"/>
            </a:pPr>
            <a:r>
              <a:rPr b="1" lang="en-US"/>
              <a:t>Customized</a:t>
            </a:r>
            <a:r>
              <a:rPr lang="en-US"/>
              <a:t> Pre-Filters </a:t>
            </a:r>
            <a:endParaRPr/>
          </a:p>
          <a:p>
            <a:pPr indent="-317500" lvl="0" marL="457200" rtl="0">
              <a:lnSpc>
                <a:spcPct val="133333"/>
              </a:lnSpc>
              <a:spcBef>
                <a:spcPts val="0"/>
              </a:spcBef>
              <a:spcAft>
                <a:spcPts val="0"/>
              </a:spcAft>
              <a:buSzPts val="1400"/>
              <a:buChar char="●"/>
            </a:pPr>
            <a:r>
              <a:rPr b="1" lang="en-US"/>
              <a:t>Top Loading One-Click Filters</a:t>
            </a:r>
            <a:r>
              <a:rPr lang="en-US"/>
              <a:t>™</a:t>
            </a:r>
            <a:endParaRPr/>
          </a:p>
          <a:p>
            <a:pPr indent="-317500" lvl="0" marL="457200" rtl="0">
              <a:lnSpc>
                <a:spcPct val="133333"/>
              </a:lnSpc>
              <a:spcBef>
                <a:spcPts val="0"/>
              </a:spcBef>
              <a:spcAft>
                <a:spcPts val="0"/>
              </a:spcAft>
              <a:buSzPts val="1400"/>
              <a:buChar char="●"/>
            </a:pPr>
            <a:r>
              <a:rPr lang="en-US"/>
              <a:t>Advanced </a:t>
            </a:r>
            <a:r>
              <a:rPr b="1" lang="en-US"/>
              <a:t>RADC Self-Cleaning</a:t>
            </a:r>
            <a:r>
              <a:rPr lang="en-US"/>
              <a:t> </a:t>
            </a:r>
            <a:endParaRPr/>
          </a:p>
          <a:p>
            <a:pPr indent="-317500" lvl="0" marL="457200" rtl="0">
              <a:lnSpc>
                <a:spcPct val="133333"/>
              </a:lnSpc>
              <a:spcBef>
                <a:spcPts val="0"/>
              </a:spcBef>
              <a:spcAft>
                <a:spcPts val="0"/>
              </a:spcAft>
              <a:buSzPts val="1400"/>
              <a:buChar char="●"/>
            </a:pPr>
            <a:r>
              <a:rPr b="1" lang="en-US"/>
              <a:t>Black/Graphite</a:t>
            </a:r>
            <a:r>
              <a:rPr lang="en-US"/>
              <a:t> | Color Options</a:t>
            </a:r>
            <a:endParaRPr/>
          </a:p>
          <a:p>
            <a:pPr indent="-317500" lvl="0" marL="457200" rtl="0">
              <a:lnSpc>
                <a:spcPct val="133333"/>
              </a:lnSpc>
              <a:spcBef>
                <a:spcPts val="0"/>
              </a:spcBef>
              <a:spcAft>
                <a:spcPts val="0"/>
              </a:spcAft>
              <a:buSzPts val="1400"/>
              <a:buChar char="●"/>
            </a:pPr>
            <a:r>
              <a:rPr lang="en-US"/>
              <a:t>Dimensions | </a:t>
            </a:r>
            <a:r>
              <a:rPr b="1" lang="en-US"/>
              <a:t>12.5" W x 6.25" D x 15" H</a:t>
            </a:r>
            <a:endParaRPr b="1"/>
          </a:p>
          <a:p>
            <a:pPr indent="-317500" lvl="0" marL="457200" rtl="0">
              <a:lnSpc>
                <a:spcPct val="133333"/>
              </a:lnSpc>
              <a:spcBef>
                <a:spcPts val="0"/>
              </a:spcBef>
              <a:spcAft>
                <a:spcPts val="0"/>
              </a:spcAft>
              <a:buSzPts val="1400"/>
              <a:buChar char="●"/>
            </a:pPr>
            <a:r>
              <a:rPr lang="en-US"/>
              <a:t>110v-220v </a:t>
            </a:r>
            <a:r>
              <a:rPr b="1" lang="en-US"/>
              <a:t>International Voltage</a:t>
            </a:r>
            <a:endParaRPr b="1"/>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Shape 654"/>
          <p:cNvSpPr/>
          <p:nvPr/>
        </p:nvSpPr>
        <p:spPr>
          <a:xfrm>
            <a:off x="909720" y="5499000"/>
            <a:ext cx="2307600" cy="464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Calibri"/>
                <a:ea typeface="Calibri"/>
                <a:cs typeface="Calibri"/>
                <a:sym typeface="Calibri"/>
              </a:rPr>
              <a:t>Counter-top: </a:t>
            </a:r>
            <a:r>
              <a:rPr b="1" lang="en-US" sz="1800" strike="noStrike">
                <a:solidFill>
                  <a:srgbClr val="000000"/>
                </a:solidFill>
                <a:latin typeface="Calibri"/>
                <a:ea typeface="Calibri"/>
                <a:cs typeface="Calibri"/>
                <a:sym typeface="Calibri"/>
              </a:rPr>
              <a:t>$1,</a:t>
            </a:r>
            <a:r>
              <a:rPr b="1" lang="en-US" sz="1800">
                <a:latin typeface="Calibri"/>
                <a:ea typeface="Calibri"/>
                <a:cs typeface="Calibri"/>
                <a:sym typeface="Calibri"/>
              </a:rPr>
              <a:t>9</a:t>
            </a:r>
            <a:r>
              <a:rPr b="1" lang="en-US" sz="1800" strike="noStrike">
                <a:solidFill>
                  <a:srgbClr val="000000"/>
                </a:solidFill>
                <a:latin typeface="Calibri"/>
                <a:ea typeface="Calibri"/>
                <a:cs typeface="Calibri"/>
                <a:sym typeface="Calibri"/>
              </a:rPr>
              <a:t>97</a:t>
            </a:r>
            <a:endParaRPr b="1" sz="1800"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lang="en-US" sz="1800">
                <a:latin typeface="Calibri"/>
                <a:ea typeface="Calibri"/>
                <a:cs typeface="Calibri"/>
                <a:sym typeface="Calibri"/>
              </a:rPr>
              <a:t>Undercounter: </a:t>
            </a:r>
            <a:r>
              <a:rPr b="1" lang="en-US" sz="1800">
                <a:latin typeface="Calibri"/>
                <a:ea typeface="Calibri"/>
                <a:cs typeface="Calibri"/>
                <a:sym typeface="Calibri"/>
              </a:rPr>
              <a:t>$2,497</a:t>
            </a:r>
            <a:endParaRPr b="1" sz="1800">
              <a:latin typeface="Calibri"/>
              <a:ea typeface="Calibri"/>
              <a:cs typeface="Calibri"/>
              <a:sym typeface="Calibri"/>
            </a:endParaRPr>
          </a:p>
        </p:txBody>
      </p:sp>
      <p:sp>
        <p:nvSpPr>
          <p:cNvPr id="655" name="Shape 655"/>
          <p:cNvSpPr/>
          <p:nvPr/>
        </p:nvSpPr>
        <p:spPr>
          <a:xfrm>
            <a:off x="0" y="163560"/>
            <a:ext cx="9143400" cy="1142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NEW </a:t>
            </a:r>
            <a:r>
              <a:rPr b="0" lang="en-US" sz="7200" strike="noStrike">
                <a:solidFill>
                  <a:srgbClr val="000000"/>
                </a:solidFill>
                <a:latin typeface="Arial"/>
                <a:ea typeface="Arial"/>
                <a:cs typeface="Arial"/>
                <a:sym typeface="Arial"/>
              </a:rPr>
              <a:t>201</a:t>
            </a:r>
            <a:r>
              <a:rPr lang="en-US" sz="7200"/>
              <a:t>8</a:t>
            </a:r>
            <a:r>
              <a:rPr b="0" lang="en-US" sz="7200" strike="noStrike">
                <a:solidFill>
                  <a:srgbClr val="000000"/>
                </a:solidFill>
                <a:latin typeface="Arial"/>
                <a:ea typeface="Arial"/>
                <a:cs typeface="Arial"/>
                <a:sym typeface="Arial"/>
              </a:rPr>
              <a:t> MODEL</a:t>
            </a:r>
            <a:endParaRPr b="0" sz="1800" strike="noStrike">
              <a:solidFill>
                <a:srgbClr val="000000"/>
              </a:solidFill>
              <a:latin typeface="Arial"/>
              <a:ea typeface="Arial"/>
              <a:cs typeface="Arial"/>
              <a:sym typeface="Arial"/>
            </a:endParaRPr>
          </a:p>
        </p:txBody>
      </p:sp>
      <p:sp>
        <p:nvSpPr>
          <p:cNvPr id="656" name="Shape 656"/>
          <p:cNvSpPr/>
          <p:nvPr/>
        </p:nvSpPr>
        <p:spPr>
          <a:xfrm>
            <a:off x="3200400" y="1579680"/>
            <a:ext cx="5171400" cy="53760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900" strike="noStrike">
                <a:solidFill>
                  <a:srgbClr val="FFFFFF"/>
                </a:solidFill>
                <a:latin typeface="Arial"/>
                <a:ea typeface="Arial"/>
                <a:cs typeface="Arial"/>
                <a:sym typeface="Arial"/>
              </a:rPr>
              <a:t>Life </a:t>
            </a:r>
            <a:r>
              <a:rPr b="1" lang="en-US" sz="2900">
                <a:solidFill>
                  <a:srgbClr val="FFFFFF"/>
                </a:solidFill>
              </a:rPr>
              <a:t>MXL-7 Water Ionizer</a:t>
            </a:r>
            <a:endParaRPr b="0" sz="1800" strike="noStrike">
              <a:solidFill>
                <a:srgbClr val="000000"/>
              </a:solidFill>
              <a:latin typeface="Arial"/>
              <a:ea typeface="Arial"/>
              <a:cs typeface="Arial"/>
              <a:sym typeface="Arial"/>
            </a:endParaRPr>
          </a:p>
        </p:txBody>
      </p:sp>
      <p:pic>
        <p:nvPicPr>
          <p:cNvPr id="657" name="Shape 657"/>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658" name="Shape 658"/>
          <p:cNvSpPr/>
          <p:nvPr/>
        </p:nvSpPr>
        <p:spPr>
          <a:xfrm>
            <a:off x="507960" y="6399360"/>
            <a:ext cx="2514000" cy="364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659" name="Shape 659"/>
          <p:cNvPicPr preferRelativeResize="0"/>
          <p:nvPr/>
        </p:nvPicPr>
        <p:blipFill>
          <a:blip r:embed="rId4">
            <a:alphaModFix/>
          </a:blip>
          <a:stretch>
            <a:fillRect/>
          </a:stretch>
        </p:blipFill>
        <p:spPr>
          <a:xfrm rot="10800000">
            <a:off x="1740570" y="1427280"/>
            <a:ext cx="31080" cy="31080"/>
          </a:xfrm>
          <a:prstGeom prst="rect">
            <a:avLst/>
          </a:prstGeom>
          <a:noFill/>
          <a:ln>
            <a:noFill/>
          </a:ln>
        </p:spPr>
      </p:pic>
      <p:pic>
        <p:nvPicPr>
          <p:cNvPr id="660" name="Shape 660"/>
          <p:cNvPicPr preferRelativeResize="0"/>
          <p:nvPr/>
        </p:nvPicPr>
        <p:blipFill>
          <a:blip r:embed="rId5">
            <a:alphaModFix/>
          </a:blip>
          <a:stretch>
            <a:fillRect/>
          </a:stretch>
        </p:blipFill>
        <p:spPr>
          <a:xfrm rot="10800000">
            <a:off x="1588170" y="1427280"/>
            <a:ext cx="31080" cy="31080"/>
          </a:xfrm>
          <a:prstGeom prst="rect">
            <a:avLst/>
          </a:prstGeom>
          <a:noFill/>
          <a:ln>
            <a:noFill/>
          </a:ln>
        </p:spPr>
      </p:pic>
      <p:sp>
        <p:nvSpPr>
          <p:cNvPr id="661" name="Shape 661"/>
          <p:cNvSpPr txBox="1"/>
          <p:nvPr/>
        </p:nvSpPr>
        <p:spPr>
          <a:xfrm>
            <a:off x="3643025" y="2712900"/>
            <a:ext cx="5013000" cy="3000000"/>
          </a:xfrm>
          <a:prstGeom prst="rect">
            <a:avLst/>
          </a:prstGeom>
          <a:noFill/>
          <a:ln>
            <a:noFill/>
          </a:ln>
        </p:spPr>
        <p:txBody>
          <a:bodyPr anchorCtr="0" anchor="ctr" bIns="91425" lIns="91425" spcFirstLastPara="1" rIns="91425" wrap="square" tIns="91425">
            <a:noAutofit/>
          </a:bodyPr>
          <a:lstStyle/>
          <a:p>
            <a:pPr indent="-317500" lvl="0" marL="457200" rtl="0">
              <a:lnSpc>
                <a:spcPct val="133333"/>
              </a:lnSpc>
              <a:spcBef>
                <a:spcPts val="0"/>
              </a:spcBef>
              <a:spcAft>
                <a:spcPts val="0"/>
              </a:spcAft>
              <a:buSzPts val="1400"/>
              <a:buChar char="●"/>
            </a:pPr>
            <a:r>
              <a:rPr b="1" lang="en-US"/>
              <a:t>Countertop or Undercounter</a:t>
            </a:r>
            <a:r>
              <a:rPr lang="en-US"/>
              <a:t> Installation</a:t>
            </a:r>
            <a:endParaRPr/>
          </a:p>
          <a:p>
            <a:pPr indent="-317500" lvl="0" marL="457200" rtl="0">
              <a:lnSpc>
                <a:spcPct val="133333"/>
              </a:lnSpc>
              <a:spcBef>
                <a:spcPts val="0"/>
              </a:spcBef>
              <a:spcAft>
                <a:spcPts val="0"/>
              </a:spcAft>
              <a:buSzPts val="1400"/>
              <a:buChar char="●"/>
            </a:pPr>
            <a:r>
              <a:rPr lang="en-US"/>
              <a:t>7 Flat or</a:t>
            </a:r>
            <a:r>
              <a:rPr b="1" lang="en-US"/>
              <a:t> XL Matrix GRID™ Plates</a:t>
            </a:r>
            <a:r>
              <a:rPr lang="en-US"/>
              <a:t> </a:t>
            </a:r>
            <a:endParaRPr/>
          </a:p>
          <a:p>
            <a:pPr indent="-317500" lvl="0" marL="457200" rtl="0">
              <a:lnSpc>
                <a:spcPct val="133333"/>
              </a:lnSpc>
              <a:spcBef>
                <a:spcPts val="0"/>
              </a:spcBef>
              <a:spcAft>
                <a:spcPts val="0"/>
              </a:spcAft>
              <a:buSzPts val="1400"/>
              <a:buChar char="●"/>
            </a:pPr>
            <a:r>
              <a:rPr lang="en-US"/>
              <a:t>Up to 450 Watts | </a:t>
            </a:r>
            <a:r>
              <a:rPr b="1" lang="en-US"/>
              <a:t>XL Power</a:t>
            </a:r>
            <a:r>
              <a:rPr lang="en-US"/>
              <a:t>™ SMPS </a:t>
            </a:r>
            <a:endParaRPr/>
          </a:p>
          <a:p>
            <a:pPr indent="-317500" lvl="0" marL="457200" rtl="0">
              <a:lnSpc>
                <a:spcPct val="133333"/>
              </a:lnSpc>
              <a:spcBef>
                <a:spcPts val="0"/>
              </a:spcBef>
              <a:spcAft>
                <a:spcPts val="0"/>
              </a:spcAft>
              <a:buSzPts val="1400"/>
              <a:buChar char="●"/>
            </a:pPr>
            <a:r>
              <a:rPr lang="en-US"/>
              <a:t>Life </a:t>
            </a:r>
            <a:r>
              <a:rPr b="1" lang="en-US"/>
              <a:t>MicroMembrane™ Technology</a:t>
            </a:r>
            <a:r>
              <a:rPr lang="en-US"/>
              <a:t> </a:t>
            </a:r>
            <a:endParaRPr/>
          </a:p>
          <a:p>
            <a:pPr indent="-317500" lvl="0" marL="457200" rtl="0">
              <a:lnSpc>
                <a:spcPct val="133333"/>
              </a:lnSpc>
              <a:spcBef>
                <a:spcPts val="0"/>
              </a:spcBef>
              <a:spcAft>
                <a:spcPts val="0"/>
              </a:spcAft>
              <a:buSzPts val="1400"/>
              <a:buChar char="●"/>
            </a:pPr>
            <a:r>
              <a:rPr b="1" lang="en-US"/>
              <a:t>2.5 </a:t>
            </a:r>
            <a:r>
              <a:rPr b="1" lang="en-US"/>
              <a:t>- 11.0</a:t>
            </a:r>
            <a:r>
              <a:rPr lang="en-US"/>
              <a:t> pH Range</a:t>
            </a:r>
            <a:endParaRPr/>
          </a:p>
          <a:p>
            <a:pPr indent="-317500" lvl="0" marL="457200" rtl="0">
              <a:lnSpc>
                <a:spcPct val="133333"/>
              </a:lnSpc>
              <a:spcBef>
                <a:spcPts val="0"/>
              </a:spcBef>
              <a:spcAft>
                <a:spcPts val="0"/>
              </a:spcAft>
              <a:buSzPts val="1400"/>
              <a:buChar char="●"/>
            </a:pPr>
            <a:r>
              <a:rPr lang="en-US"/>
              <a:t>Up to </a:t>
            </a:r>
            <a:r>
              <a:rPr b="1" lang="en-US"/>
              <a:t>-700 ORP</a:t>
            </a:r>
            <a:r>
              <a:rPr lang="en-US"/>
              <a:t> | Anti-Oxidant Potential </a:t>
            </a:r>
            <a:endParaRPr/>
          </a:p>
          <a:p>
            <a:pPr indent="-317500" lvl="0" marL="457200" rtl="0">
              <a:lnSpc>
                <a:spcPct val="133333"/>
              </a:lnSpc>
              <a:spcBef>
                <a:spcPts val="0"/>
              </a:spcBef>
              <a:spcAft>
                <a:spcPts val="0"/>
              </a:spcAft>
              <a:buSzPts val="1400"/>
              <a:buChar char="●"/>
            </a:pPr>
            <a:r>
              <a:rPr b="1" lang="en-US"/>
              <a:t>Lifetime Parts Warranty / 10 Years Labor</a:t>
            </a:r>
            <a:endParaRPr b="1"/>
          </a:p>
          <a:p>
            <a:pPr indent="-317500" lvl="0" marL="457200" rtl="0">
              <a:lnSpc>
                <a:spcPct val="133333"/>
              </a:lnSpc>
              <a:spcBef>
                <a:spcPts val="0"/>
              </a:spcBef>
              <a:spcAft>
                <a:spcPts val="0"/>
              </a:spcAft>
              <a:buSzPts val="1400"/>
              <a:buChar char="●"/>
            </a:pPr>
            <a:r>
              <a:rPr b="1" lang="en-US"/>
              <a:t>Customized</a:t>
            </a:r>
            <a:r>
              <a:rPr lang="en-US"/>
              <a:t> Pre-Filters </a:t>
            </a:r>
            <a:endParaRPr/>
          </a:p>
          <a:p>
            <a:pPr indent="-317500" lvl="0" marL="457200" rtl="0">
              <a:lnSpc>
                <a:spcPct val="133333"/>
              </a:lnSpc>
              <a:spcBef>
                <a:spcPts val="0"/>
              </a:spcBef>
              <a:spcAft>
                <a:spcPts val="0"/>
              </a:spcAft>
              <a:buSzPts val="1400"/>
              <a:buChar char="●"/>
            </a:pPr>
            <a:r>
              <a:rPr b="1" lang="en-US"/>
              <a:t>Top Loading One-Click Filters</a:t>
            </a:r>
            <a:r>
              <a:rPr lang="en-US"/>
              <a:t>™</a:t>
            </a:r>
            <a:endParaRPr/>
          </a:p>
          <a:p>
            <a:pPr indent="-317500" lvl="0" marL="457200" rtl="0">
              <a:lnSpc>
                <a:spcPct val="133333"/>
              </a:lnSpc>
              <a:spcBef>
                <a:spcPts val="0"/>
              </a:spcBef>
              <a:spcAft>
                <a:spcPts val="0"/>
              </a:spcAft>
              <a:buSzPts val="1400"/>
              <a:buChar char="●"/>
            </a:pPr>
            <a:r>
              <a:rPr lang="en-US"/>
              <a:t>Advanced </a:t>
            </a:r>
            <a:r>
              <a:rPr b="1" lang="en-US"/>
              <a:t>RADC Self-Cleaning</a:t>
            </a:r>
            <a:r>
              <a:rPr lang="en-US"/>
              <a:t> </a:t>
            </a:r>
            <a:endParaRPr/>
          </a:p>
          <a:p>
            <a:pPr indent="-317500" lvl="0" marL="457200" rtl="0">
              <a:lnSpc>
                <a:spcPct val="133333"/>
              </a:lnSpc>
              <a:spcBef>
                <a:spcPts val="0"/>
              </a:spcBef>
              <a:spcAft>
                <a:spcPts val="0"/>
              </a:spcAft>
              <a:buSzPts val="1400"/>
              <a:buChar char="●"/>
            </a:pPr>
            <a:r>
              <a:rPr b="1" lang="en-US"/>
              <a:t>Black/Graphite</a:t>
            </a:r>
            <a:r>
              <a:rPr lang="en-US"/>
              <a:t> | Color Options</a:t>
            </a:r>
            <a:endParaRPr/>
          </a:p>
          <a:p>
            <a:pPr indent="-317500" lvl="0" marL="457200" rtl="0">
              <a:lnSpc>
                <a:spcPct val="133333"/>
              </a:lnSpc>
              <a:spcBef>
                <a:spcPts val="0"/>
              </a:spcBef>
              <a:spcAft>
                <a:spcPts val="0"/>
              </a:spcAft>
              <a:buSzPts val="1400"/>
              <a:buChar char="●"/>
            </a:pPr>
            <a:r>
              <a:rPr lang="en-US"/>
              <a:t>Dimensions | </a:t>
            </a:r>
            <a:r>
              <a:rPr b="1" lang="en-US"/>
              <a:t>12.5" W x 6.25" D x 15" H</a:t>
            </a:r>
            <a:endParaRPr b="1"/>
          </a:p>
          <a:p>
            <a:pPr indent="-317500" lvl="0" marL="457200" rtl="0">
              <a:lnSpc>
                <a:spcPct val="133333"/>
              </a:lnSpc>
              <a:spcBef>
                <a:spcPts val="0"/>
              </a:spcBef>
              <a:spcAft>
                <a:spcPts val="0"/>
              </a:spcAft>
              <a:buSzPts val="1400"/>
              <a:buChar char="●"/>
            </a:pPr>
            <a:r>
              <a:rPr lang="en-US"/>
              <a:t>110v-220v </a:t>
            </a:r>
            <a:r>
              <a:rPr b="1" lang="en-US"/>
              <a:t>International Voltage</a:t>
            </a:r>
            <a:endParaRPr b="1"/>
          </a:p>
        </p:txBody>
      </p:sp>
      <p:pic>
        <p:nvPicPr>
          <p:cNvPr id="662" name="Shape 662"/>
          <p:cNvPicPr preferRelativeResize="0"/>
          <p:nvPr/>
        </p:nvPicPr>
        <p:blipFill>
          <a:blip r:embed="rId6">
            <a:alphaModFix/>
          </a:blip>
          <a:stretch>
            <a:fillRect/>
          </a:stretch>
        </p:blipFill>
        <p:spPr>
          <a:xfrm>
            <a:off x="143987" y="1969276"/>
            <a:ext cx="3359038" cy="3325437"/>
          </a:xfrm>
          <a:prstGeom prst="rect">
            <a:avLst/>
          </a:prstGeom>
          <a:noFill/>
          <a:ln>
            <a:noFill/>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Shape 669"/>
          <p:cNvSpPr/>
          <p:nvPr/>
        </p:nvSpPr>
        <p:spPr>
          <a:xfrm>
            <a:off x="909720" y="5499000"/>
            <a:ext cx="2307600" cy="464400"/>
          </a:xfrm>
          <a:prstGeom prst="rect">
            <a:avLst/>
          </a:prstGeom>
          <a:noFill/>
          <a:ln>
            <a:noFill/>
          </a:ln>
        </p:spPr>
        <p:txBody>
          <a:bodyPr anchorCtr="0" anchor="t" bIns="45000" lIns="90000" spcFirstLastPara="1" rIns="90000" wrap="square" tIns="45000">
            <a:noAutofit/>
          </a:bodyPr>
          <a:lstStyle/>
          <a:p>
            <a:pPr indent="0" lvl="0" marL="0"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Counter-top: </a:t>
            </a:r>
            <a:r>
              <a:rPr b="1" lang="en-US" sz="1800">
                <a:solidFill>
                  <a:schemeClr val="dk1"/>
                </a:solidFill>
                <a:latin typeface="Calibri"/>
                <a:ea typeface="Calibri"/>
                <a:cs typeface="Calibri"/>
                <a:sym typeface="Calibri"/>
              </a:rPr>
              <a:t>$2,497</a:t>
            </a:r>
            <a:endParaRPr b="1" sz="1800">
              <a:solidFill>
                <a:schemeClr val="dk1"/>
              </a:solidFill>
              <a:latin typeface="Calibri"/>
              <a:ea typeface="Calibri"/>
              <a:cs typeface="Calibri"/>
              <a:sym typeface="Calibri"/>
            </a:endParaRPr>
          </a:p>
          <a:p>
            <a:pPr indent="0" lvl="0" marL="0"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Undercounter: </a:t>
            </a:r>
            <a:r>
              <a:rPr b="1" lang="en-US" sz="1800">
                <a:solidFill>
                  <a:schemeClr val="dk1"/>
                </a:solidFill>
                <a:latin typeface="Calibri"/>
                <a:ea typeface="Calibri"/>
                <a:cs typeface="Calibri"/>
                <a:sym typeface="Calibri"/>
              </a:rPr>
              <a:t>$2,997</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70" name="Shape 670"/>
          <p:cNvSpPr/>
          <p:nvPr/>
        </p:nvSpPr>
        <p:spPr>
          <a:xfrm>
            <a:off x="0" y="163560"/>
            <a:ext cx="9143400" cy="1142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NEW </a:t>
            </a:r>
            <a:r>
              <a:rPr b="0" lang="en-US" sz="7200" strike="noStrike">
                <a:solidFill>
                  <a:srgbClr val="000000"/>
                </a:solidFill>
                <a:latin typeface="Arial"/>
                <a:ea typeface="Arial"/>
                <a:cs typeface="Arial"/>
                <a:sym typeface="Arial"/>
              </a:rPr>
              <a:t>201</a:t>
            </a:r>
            <a:r>
              <a:rPr lang="en-US" sz="7200"/>
              <a:t>8</a:t>
            </a:r>
            <a:r>
              <a:rPr b="0" lang="en-US" sz="7200" strike="noStrike">
                <a:solidFill>
                  <a:srgbClr val="000000"/>
                </a:solidFill>
                <a:latin typeface="Arial"/>
                <a:ea typeface="Arial"/>
                <a:cs typeface="Arial"/>
                <a:sym typeface="Arial"/>
              </a:rPr>
              <a:t> MODEL</a:t>
            </a:r>
            <a:endParaRPr b="0" sz="1800" strike="noStrike">
              <a:solidFill>
                <a:srgbClr val="000000"/>
              </a:solidFill>
              <a:latin typeface="Arial"/>
              <a:ea typeface="Arial"/>
              <a:cs typeface="Arial"/>
              <a:sym typeface="Arial"/>
            </a:endParaRPr>
          </a:p>
        </p:txBody>
      </p:sp>
      <p:sp>
        <p:nvSpPr>
          <p:cNvPr id="671" name="Shape 671"/>
          <p:cNvSpPr/>
          <p:nvPr/>
        </p:nvSpPr>
        <p:spPr>
          <a:xfrm>
            <a:off x="3200400" y="1579680"/>
            <a:ext cx="5171400" cy="53760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900" strike="noStrike">
                <a:solidFill>
                  <a:srgbClr val="FFFFFF"/>
                </a:solidFill>
                <a:latin typeface="Arial"/>
                <a:ea typeface="Arial"/>
                <a:cs typeface="Arial"/>
                <a:sym typeface="Arial"/>
              </a:rPr>
              <a:t>Life </a:t>
            </a:r>
            <a:r>
              <a:rPr b="1" lang="en-US" sz="2900">
                <a:solidFill>
                  <a:srgbClr val="FFFFFF"/>
                </a:solidFill>
              </a:rPr>
              <a:t>MXL-9 Water Ionizer</a:t>
            </a:r>
            <a:endParaRPr b="0" sz="1800" strike="noStrike">
              <a:solidFill>
                <a:srgbClr val="000000"/>
              </a:solidFill>
              <a:latin typeface="Arial"/>
              <a:ea typeface="Arial"/>
              <a:cs typeface="Arial"/>
              <a:sym typeface="Arial"/>
            </a:endParaRPr>
          </a:p>
        </p:txBody>
      </p:sp>
      <p:pic>
        <p:nvPicPr>
          <p:cNvPr id="672" name="Shape 672"/>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673" name="Shape 673"/>
          <p:cNvSpPr/>
          <p:nvPr/>
        </p:nvSpPr>
        <p:spPr>
          <a:xfrm>
            <a:off x="507960" y="6399360"/>
            <a:ext cx="2514000" cy="364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674" name="Shape 674"/>
          <p:cNvPicPr preferRelativeResize="0"/>
          <p:nvPr/>
        </p:nvPicPr>
        <p:blipFill>
          <a:blip r:embed="rId4">
            <a:alphaModFix/>
          </a:blip>
          <a:stretch>
            <a:fillRect/>
          </a:stretch>
        </p:blipFill>
        <p:spPr>
          <a:xfrm rot="10800000">
            <a:off x="1740570" y="1427280"/>
            <a:ext cx="31080" cy="31080"/>
          </a:xfrm>
          <a:prstGeom prst="rect">
            <a:avLst/>
          </a:prstGeom>
          <a:noFill/>
          <a:ln>
            <a:noFill/>
          </a:ln>
        </p:spPr>
      </p:pic>
      <p:pic>
        <p:nvPicPr>
          <p:cNvPr id="675" name="Shape 675"/>
          <p:cNvPicPr preferRelativeResize="0"/>
          <p:nvPr/>
        </p:nvPicPr>
        <p:blipFill>
          <a:blip r:embed="rId5">
            <a:alphaModFix/>
          </a:blip>
          <a:stretch>
            <a:fillRect/>
          </a:stretch>
        </p:blipFill>
        <p:spPr>
          <a:xfrm rot="10800000">
            <a:off x="1588170" y="1427280"/>
            <a:ext cx="31080" cy="31080"/>
          </a:xfrm>
          <a:prstGeom prst="rect">
            <a:avLst/>
          </a:prstGeom>
          <a:noFill/>
          <a:ln>
            <a:noFill/>
          </a:ln>
        </p:spPr>
      </p:pic>
      <p:sp>
        <p:nvSpPr>
          <p:cNvPr id="676" name="Shape 676"/>
          <p:cNvSpPr txBox="1"/>
          <p:nvPr/>
        </p:nvSpPr>
        <p:spPr>
          <a:xfrm>
            <a:off x="3643025" y="2712900"/>
            <a:ext cx="5013000" cy="3000000"/>
          </a:xfrm>
          <a:prstGeom prst="rect">
            <a:avLst/>
          </a:prstGeom>
          <a:noFill/>
          <a:ln>
            <a:noFill/>
          </a:ln>
        </p:spPr>
        <p:txBody>
          <a:bodyPr anchorCtr="0" anchor="ctr" bIns="91425" lIns="91425" spcFirstLastPara="1" rIns="91425" wrap="square" tIns="91425">
            <a:noAutofit/>
          </a:bodyPr>
          <a:lstStyle/>
          <a:p>
            <a:pPr indent="-317500" lvl="0" marL="457200" rtl="0">
              <a:lnSpc>
                <a:spcPct val="133333"/>
              </a:lnSpc>
              <a:spcBef>
                <a:spcPts val="0"/>
              </a:spcBef>
              <a:spcAft>
                <a:spcPts val="0"/>
              </a:spcAft>
              <a:buSzPts val="1400"/>
              <a:buChar char="●"/>
            </a:pPr>
            <a:r>
              <a:rPr b="1" lang="en-US"/>
              <a:t>Countertop or Undercounter</a:t>
            </a:r>
            <a:r>
              <a:rPr lang="en-US"/>
              <a:t> Installation</a:t>
            </a:r>
            <a:endParaRPr/>
          </a:p>
          <a:p>
            <a:pPr indent="-317500" lvl="0" marL="457200" rtl="0">
              <a:lnSpc>
                <a:spcPct val="133333"/>
              </a:lnSpc>
              <a:spcBef>
                <a:spcPts val="0"/>
              </a:spcBef>
              <a:spcAft>
                <a:spcPts val="0"/>
              </a:spcAft>
              <a:buSzPts val="1400"/>
              <a:buChar char="●"/>
            </a:pPr>
            <a:r>
              <a:rPr lang="en-US"/>
              <a:t>9 Flat or</a:t>
            </a:r>
            <a:r>
              <a:rPr b="1" lang="en-US"/>
              <a:t> XL Matrix GRID™ Plates</a:t>
            </a:r>
            <a:r>
              <a:rPr lang="en-US"/>
              <a:t> </a:t>
            </a:r>
            <a:endParaRPr/>
          </a:p>
          <a:p>
            <a:pPr indent="-317500" lvl="0" marL="457200" rtl="0">
              <a:lnSpc>
                <a:spcPct val="133333"/>
              </a:lnSpc>
              <a:spcBef>
                <a:spcPts val="0"/>
              </a:spcBef>
              <a:spcAft>
                <a:spcPts val="0"/>
              </a:spcAft>
              <a:buSzPts val="1400"/>
              <a:buChar char="●"/>
            </a:pPr>
            <a:r>
              <a:rPr lang="en-US"/>
              <a:t>Up to 504 Watts | </a:t>
            </a:r>
            <a:r>
              <a:rPr b="1" lang="en-US"/>
              <a:t>XL Power</a:t>
            </a:r>
            <a:r>
              <a:rPr lang="en-US"/>
              <a:t>™ SMPS </a:t>
            </a:r>
            <a:endParaRPr/>
          </a:p>
          <a:p>
            <a:pPr indent="-317500" lvl="0" marL="457200" rtl="0">
              <a:lnSpc>
                <a:spcPct val="133333"/>
              </a:lnSpc>
              <a:spcBef>
                <a:spcPts val="0"/>
              </a:spcBef>
              <a:spcAft>
                <a:spcPts val="0"/>
              </a:spcAft>
              <a:buSzPts val="1400"/>
              <a:buChar char="●"/>
            </a:pPr>
            <a:r>
              <a:rPr lang="en-US"/>
              <a:t>Life </a:t>
            </a:r>
            <a:r>
              <a:rPr b="1" lang="en-US"/>
              <a:t>MicroMembrane™ Technology</a:t>
            </a:r>
            <a:r>
              <a:rPr lang="en-US"/>
              <a:t> </a:t>
            </a:r>
            <a:endParaRPr/>
          </a:p>
          <a:p>
            <a:pPr indent="-317500" lvl="0" marL="457200" rtl="0">
              <a:lnSpc>
                <a:spcPct val="133333"/>
              </a:lnSpc>
              <a:spcBef>
                <a:spcPts val="0"/>
              </a:spcBef>
              <a:spcAft>
                <a:spcPts val="0"/>
              </a:spcAft>
              <a:buSzPts val="1400"/>
              <a:buChar char="●"/>
            </a:pPr>
            <a:r>
              <a:rPr b="1" lang="en-US"/>
              <a:t>2.0 - 11.5</a:t>
            </a:r>
            <a:r>
              <a:rPr lang="en-US"/>
              <a:t> pH Range</a:t>
            </a:r>
            <a:endParaRPr/>
          </a:p>
          <a:p>
            <a:pPr indent="-317500" lvl="0" marL="457200" rtl="0">
              <a:lnSpc>
                <a:spcPct val="133333"/>
              </a:lnSpc>
              <a:spcBef>
                <a:spcPts val="0"/>
              </a:spcBef>
              <a:spcAft>
                <a:spcPts val="0"/>
              </a:spcAft>
              <a:buSzPts val="1400"/>
              <a:buChar char="●"/>
            </a:pPr>
            <a:r>
              <a:rPr lang="en-US"/>
              <a:t>Up to </a:t>
            </a:r>
            <a:r>
              <a:rPr b="1" lang="en-US"/>
              <a:t>-800 ORP</a:t>
            </a:r>
            <a:r>
              <a:rPr lang="en-US"/>
              <a:t> | Anti-Oxidant Potential </a:t>
            </a:r>
            <a:endParaRPr/>
          </a:p>
          <a:p>
            <a:pPr indent="-317500" lvl="0" marL="457200" rtl="0">
              <a:lnSpc>
                <a:spcPct val="133333"/>
              </a:lnSpc>
              <a:spcBef>
                <a:spcPts val="0"/>
              </a:spcBef>
              <a:spcAft>
                <a:spcPts val="0"/>
              </a:spcAft>
              <a:buSzPts val="1400"/>
              <a:buChar char="●"/>
            </a:pPr>
            <a:r>
              <a:rPr b="1" lang="en-US"/>
              <a:t>Lifetime Warranty</a:t>
            </a:r>
            <a:endParaRPr b="1"/>
          </a:p>
          <a:p>
            <a:pPr indent="-317500" lvl="0" marL="457200" rtl="0">
              <a:lnSpc>
                <a:spcPct val="133333"/>
              </a:lnSpc>
              <a:spcBef>
                <a:spcPts val="0"/>
              </a:spcBef>
              <a:spcAft>
                <a:spcPts val="0"/>
              </a:spcAft>
              <a:buSzPts val="1400"/>
              <a:buChar char="●"/>
            </a:pPr>
            <a:r>
              <a:rPr b="1" lang="en-US"/>
              <a:t>Customized</a:t>
            </a:r>
            <a:r>
              <a:rPr lang="en-US"/>
              <a:t> Pre-Filters </a:t>
            </a:r>
            <a:endParaRPr/>
          </a:p>
          <a:p>
            <a:pPr indent="-317500" lvl="0" marL="457200" rtl="0">
              <a:lnSpc>
                <a:spcPct val="133333"/>
              </a:lnSpc>
              <a:spcBef>
                <a:spcPts val="0"/>
              </a:spcBef>
              <a:spcAft>
                <a:spcPts val="0"/>
              </a:spcAft>
              <a:buSzPts val="1400"/>
              <a:buChar char="●"/>
            </a:pPr>
            <a:r>
              <a:rPr b="1" lang="en-US"/>
              <a:t>Top Loading One-Click Filters</a:t>
            </a:r>
            <a:r>
              <a:rPr lang="en-US"/>
              <a:t>™</a:t>
            </a:r>
            <a:endParaRPr/>
          </a:p>
          <a:p>
            <a:pPr indent="-317500" lvl="0" marL="457200" rtl="0">
              <a:lnSpc>
                <a:spcPct val="133333"/>
              </a:lnSpc>
              <a:spcBef>
                <a:spcPts val="0"/>
              </a:spcBef>
              <a:spcAft>
                <a:spcPts val="0"/>
              </a:spcAft>
              <a:buSzPts val="1400"/>
              <a:buChar char="●"/>
            </a:pPr>
            <a:r>
              <a:rPr lang="en-US"/>
              <a:t>Advanced </a:t>
            </a:r>
            <a:r>
              <a:rPr b="1" lang="en-US"/>
              <a:t>RADC Self-Cleaning</a:t>
            </a:r>
            <a:r>
              <a:rPr lang="en-US"/>
              <a:t> </a:t>
            </a:r>
            <a:endParaRPr/>
          </a:p>
          <a:p>
            <a:pPr indent="-317500" lvl="0" marL="457200" rtl="0">
              <a:lnSpc>
                <a:spcPct val="133333"/>
              </a:lnSpc>
              <a:spcBef>
                <a:spcPts val="0"/>
              </a:spcBef>
              <a:spcAft>
                <a:spcPts val="0"/>
              </a:spcAft>
              <a:buSzPts val="1400"/>
              <a:buChar char="●"/>
            </a:pPr>
            <a:r>
              <a:rPr b="1" lang="en-US"/>
              <a:t>Black/Graphite</a:t>
            </a:r>
            <a:r>
              <a:rPr lang="en-US"/>
              <a:t> | Color Options</a:t>
            </a:r>
            <a:endParaRPr/>
          </a:p>
          <a:p>
            <a:pPr indent="-317500" lvl="0" marL="457200" rtl="0">
              <a:lnSpc>
                <a:spcPct val="133333"/>
              </a:lnSpc>
              <a:spcBef>
                <a:spcPts val="0"/>
              </a:spcBef>
              <a:spcAft>
                <a:spcPts val="0"/>
              </a:spcAft>
              <a:buSzPts val="1400"/>
              <a:buChar char="●"/>
            </a:pPr>
            <a:r>
              <a:rPr lang="en-US"/>
              <a:t>Dimensions | </a:t>
            </a:r>
            <a:r>
              <a:rPr b="1" lang="en-US"/>
              <a:t>12.5" W x 6.25" D x 15" H</a:t>
            </a:r>
            <a:endParaRPr b="1"/>
          </a:p>
          <a:p>
            <a:pPr indent="-317500" lvl="0" marL="457200" rtl="0">
              <a:lnSpc>
                <a:spcPct val="133333"/>
              </a:lnSpc>
              <a:spcBef>
                <a:spcPts val="0"/>
              </a:spcBef>
              <a:spcAft>
                <a:spcPts val="0"/>
              </a:spcAft>
              <a:buSzPts val="1400"/>
              <a:buChar char="●"/>
            </a:pPr>
            <a:r>
              <a:rPr lang="en-US"/>
              <a:t>110v-220v </a:t>
            </a:r>
            <a:r>
              <a:rPr b="1" lang="en-US"/>
              <a:t>International Voltage</a:t>
            </a:r>
            <a:endParaRPr b="1"/>
          </a:p>
        </p:txBody>
      </p:sp>
      <p:pic>
        <p:nvPicPr>
          <p:cNvPr id="677" name="Shape 677"/>
          <p:cNvPicPr preferRelativeResize="0"/>
          <p:nvPr/>
        </p:nvPicPr>
        <p:blipFill>
          <a:blip r:embed="rId6">
            <a:alphaModFix/>
          </a:blip>
          <a:stretch>
            <a:fillRect/>
          </a:stretch>
        </p:blipFill>
        <p:spPr>
          <a:xfrm>
            <a:off x="97940" y="1891337"/>
            <a:ext cx="3432010" cy="3397712"/>
          </a:xfrm>
          <a:prstGeom prst="rect">
            <a:avLst/>
          </a:prstGeom>
          <a:noFill/>
          <a:ln>
            <a:noFill/>
          </a:ln>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Shape 684"/>
          <p:cNvSpPr/>
          <p:nvPr/>
        </p:nvSpPr>
        <p:spPr>
          <a:xfrm>
            <a:off x="909720" y="5499000"/>
            <a:ext cx="2307600" cy="464400"/>
          </a:xfrm>
          <a:prstGeom prst="rect">
            <a:avLst/>
          </a:prstGeom>
          <a:noFill/>
          <a:ln>
            <a:noFill/>
          </a:ln>
        </p:spPr>
        <p:txBody>
          <a:bodyPr anchorCtr="0" anchor="t" bIns="45000" lIns="90000" spcFirstLastPara="1" rIns="90000" wrap="square" tIns="45000">
            <a:noAutofit/>
          </a:bodyPr>
          <a:lstStyle/>
          <a:p>
            <a:pPr indent="0" lvl="0" marL="0"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Counter-top: </a:t>
            </a:r>
            <a:r>
              <a:rPr b="1" lang="en-US" sz="1800">
                <a:solidFill>
                  <a:schemeClr val="dk1"/>
                </a:solidFill>
                <a:latin typeface="Calibri"/>
                <a:ea typeface="Calibri"/>
                <a:cs typeface="Calibri"/>
                <a:sym typeface="Calibri"/>
              </a:rPr>
              <a:t>$2,997</a:t>
            </a:r>
            <a:endParaRPr b="1" sz="1800">
              <a:solidFill>
                <a:schemeClr val="dk1"/>
              </a:solidFill>
              <a:latin typeface="Calibri"/>
              <a:ea typeface="Calibri"/>
              <a:cs typeface="Calibri"/>
              <a:sym typeface="Calibri"/>
            </a:endParaRPr>
          </a:p>
          <a:p>
            <a:pPr indent="0" lvl="0" marL="0"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Undercounter: </a:t>
            </a:r>
            <a:r>
              <a:rPr b="1" lang="en-US" sz="1800">
                <a:solidFill>
                  <a:schemeClr val="dk1"/>
                </a:solidFill>
                <a:latin typeface="Calibri"/>
                <a:ea typeface="Calibri"/>
                <a:cs typeface="Calibri"/>
                <a:sym typeface="Calibri"/>
              </a:rPr>
              <a:t>$3,497</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85" name="Shape 685"/>
          <p:cNvSpPr/>
          <p:nvPr/>
        </p:nvSpPr>
        <p:spPr>
          <a:xfrm>
            <a:off x="0" y="163560"/>
            <a:ext cx="9143400" cy="1142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NEW </a:t>
            </a:r>
            <a:r>
              <a:rPr b="0" lang="en-US" sz="7200" strike="noStrike">
                <a:solidFill>
                  <a:srgbClr val="000000"/>
                </a:solidFill>
                <a:latin typeface="Arial"/>
                <a:ea typeface="Arial"/>
                <a:cs typeface="Arial"/>
                <a:sym typeface="Arial"/>
              </a:rPr>
              <a:t>201</a:t>
            </a:r>
            <a:r>
              <a:rPr lang="en-US" sz="7200"/>
              <a:t>8</a:t>
            </a:r>
            <a:r>
              <a:rPr b="0" lang="en-US" sz="7200" strike="noStrike">
                <a:solidFill>
                  <a:srgbClr val="000000"/>
                </a:solidFill>
                <a:latin typeface="Arial"/>
                <a:ea typeface="Arial"/>
                <a:cs typeface="Arial"/>
                <a:sym typeface="Arial"/>
              </a:rPr>
              <a:t> MODEL</a:t>
            </a:r>
            <a:endParaRPr b="0" sz="1800" strike="noStrike">
              <a:solidFill>
                <a:srgbClr val="000000"/>
              </a:solidFill>
              <a:latin typeface="Arial"/>
              <a:ea typeface="Arial"/>
              <a:cs typeface="Arial"/>
              <a:sym typeface="Arial"/>
            </a:endParaRPr>
          </a:p>
        </p:txBody>
      </p:sp>
      <p:sp>
        <p:nvSpPr>
          <p:cNvPr id="686" name="Shape 686"/>
          <p:cNvSpPr/>
          <p:nvPr/>
        </p:nvSpPr>
        <p:spPr>
          <a:xfrm>
            <a:off x="3200400" y="1579680"/>
            <a:ext cx="5171400" cy="53760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900" strike="noStrike">
                <a:solidFill>
                  <a:srgbClr val="FFFFFF"/>
                </a:solidFill>
                <a:latin typeface="Arial"/>
                <a:ea typeface="Arial"/>
                <a:cs typeface="Arial"/>
                <a:sym typeface="Arial"/>
              </a:rPr>
              <a:t>Life </a:t>
            </a:r>
            <a:r>
              <a:rPr b="1" lang="en-US" sz="2900">
                <a:solidFill>
                  <a:srgbClr val="FFFFFF"/>
                </a:solidFill>
              </a:rPr>
              <a:t>MXL-11 Water Ionizer</a:t>
            </a:r>
            <a:endParaRPr b="0" sz="1800" strike="noStrike">
              <a:solidFill>
                <a:srgbClr val="000000"/>
              </a:solidFill>
              <a:latin typeface="Arial"/>
              <a:ea typeface="Arial"/>
              <a:cs typeface="Arial"/>
              <a:sym typeface="Arial"/>
            </a:endParaRPr>
          </a:p>
        </p:txBody>
      </p:sp>
      <p:pic>
        <p:nvPicPr>
          <p:cNvPr id="687" name="Shape 687"/>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688" name="Shape 688"/>
          <p:cNvSpPr/>
          <p:nvPr/>
        </p:nvSpPr>
        <p:spPr>
          <a:xfrm>
            <a:off x="507960" y="6399360"/>
            <a:ext cx="2514000" cy="364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689" name="Shape 689"/>
          <p:cNvPicPr preferRelativeResize="0"/>
          <p:nvPr/>
        </p:nvPicPr>
        <p:blipFill>
          <a:blip r:embed="rId4">
            <a:alphaModFix/>
          </a:blip>
          <a:stretch>
            <a:fillRect/>
          </a:stretch>
        </p:blipFill>
        <p:spPr>
          <a:xfrm rot="10800000">
            <a:off x="1740570" y="1427280"/>
            <a:ext cx="31080" cy="31080"/>
          </a:xfrm>
          <a:prstGeom prst="rect">
            <a:avLst/>
          </a:prstGeom>
          <a:noFill/>
          <a:ln>
            <a:noFill/>
          </a:ln>
        </p:spPr>
      </p:pic>
      <p:pic>
        <p:nvPicPr>
          <p:cNvPr id="690" name="Shape 690"/>
          <p:cNvPicPr preferRelativeResize="0"/>
          <p:nvPr/>
        </p:nvPicPr>
        <p:blipFill>
          <a:blip r:embed="rId5">
            <a:alphaModFix/>
          </a:blip>
          <a:stretch>
            <a:fillRect/>
          </a:stretch>
        </p:blipFill>
        <p:spPr>
          <a:xfrm rot="10800000">
            <a:off x="1588170" y="1427280"/>
            <a:ext cx="31080" cy="31080"/>
          </a:xfrm>
          <a:prstGeom prst="rect">
            <a:avLst/>
          </a:prstGeom>
          <a:noFill/>
          <a:ln>
            <a:noFill/>
          </a:ln>
        </p:spPr>
      </p:pic>
      <p:sp>
        <p:nvSpPr>
          <p:cNvPr id="691" name="Shape 691"/>
          <p:cNvSpPr txBox="1"/>
          <p:nvPr/>
        </p:nvSpPr>
        <p:spPr>
          <a:xfrm>
            <a:off x="3643025" y="2712900"/>
            <a:ext cx="5013000" cy="3000000"/>
          </a:xfrm>
          <a:prstGeom prst="rect">
            <a:avLst/>
          </a:prstGeom>
          <a:noFill/>
          <a:ln>
            <a:noFill/>
          </a:ln>
        </p:spPr>
        <p:txBody>
          <a:bodyPr anchorCtr="0" anchor="ctr" bIns="91425" lIns="91425" spcFirstLastPara="1" rIns="91425" wrap="square" tIns="91425">
            <a:noAutofit/>
          </a:bodyPr>
          <a:lstStyle/>
          <a:p>
            <a:pPr indent="-317500" lvl="0" marL="457200" rtl="0">
              <a:lnSpc>
                <a:spcPct val="133333"/>
              </a:lnSpc>
              <a:spcBef>
                <a:spcPts val="0"/>
              </a:spcBef>
              <a:spcAft>
                <a:spcPts val="0"/>
              </a:spcAft>
              <a:buSzPts val="1400"/>
              <a:buChar char="●"/>
            </a:pPr>
            <a:r>
              <a:rPr b="1" lang="en-US"/>
              <a:t>Countertop or Undercounter</a:t>
            </a:r>
            <a:r>
              <a:rPr lang="en-US"/>
              <a:t> Installation</a:t>
            </a:r>
            <a:endParaRPr/>
          </a:p>
          <a:p>
            <a:pPr indent="-317500" lvl="0" marL="457200" rtl="0">
              <a:lnSpc>
                <a:spcPct val="133333"/>
              </a:lnSpc>
              <a:spcBef>
                <a:spcPts val="0"/>
              </a:spcBef>
              <a:spcAft>
                <a:spcPts val="0"/>
              </a:spcAft>
              <a:buSzPts val="1400"/>
              <a:buChar char="●"/>
            </a:pPr>
            <a:r>
              <a:rPr lang="en-US"/>
              <a:t>11 Flat or</a:t>
            </a:r>
            <a:r>
              <a:rPr b="1" lang="en-US"/>
              <a:t> XL Matrix GRID™ Plates</a:t>
            </a:r>
            <a:r>
              <a:rPr lang="en-US"/>
              <a:t> </a:t>
            </a:r>
            <a:endParaRPr/>
          </a:p>
          <a:p>
            <a:pPr indent="-317500" lvl="0" marL="457200" rtl="0">
              <a:lnSpc>
                <a:spcPct val="133333"/>
              </a:lnSpc>
              <a:spcBef>
                <a:spcPts val="0"/>
              </a:spcBef>
              <a:spcAft>
                <a:spcPts val="0"/>
              </a:spcAft>
              <a:buSzPts val="1400"/>
              <a:buChar char="●"/>
            </a:pPr>
            <a:r>
              <a:rPr lang="en-US"/>
              <a:t>Up to 800 Watts | </a:t>
            </a:r>
            <a:r>
              <a:rPr b="1" lang="en-US"/>
              <a:t>XL Power</a:t>
            </a:r>
            <a:r>
              <a:rPr lang="en-US"/>
              <a:t>™ SMPS </a:t>
            </a:r>
            <a:endParaRPr/>
          </a:p>
          <a:p>
            <a:pPr indent="-317500" lvl="0" marL="457200" rtl="0">
              <a:lnSpc>
                <a:spcPct val="133333"/>
              </a:lnSpc>
              <a:spcBef>
                <a:spcPts val="0"/>
              </a:spcBef>
              <a:spcAft>
                <a:spcPts val="0"/>
              </a:spcAft>
              <a:buSzPts val="1400"/>
              <a:buChar char="●"/>
            </a:pPr>
            <a:r>
              <a:rPr lang="en-US"/>
              <a:t>Life </a:t>
            </a:r>
            <a:r>
              <a:rPr b="1" lang="en-US"/>
              <a:t>MicroMembrane™ Technology</a:t>
            </a:r>
            <a:r>
              <a:rPr lang="en-US"/>
              <a:t> </a:t>
            </a:r>
            <a:endParaRPr/>
          </a:p>
          <a:p>
            <a:pPr indent="-317500" lvl="0" marL="457200" rtl="0">
              <a:lnSpc>
                <a:spcPct val="133333"/>
              </a:lnSpc>
              <a:spcBef>
                <a:spcPts val="0"/>
              </a:spcBef>
              <a:spcAft>
                <a:spcPts val="0"/>
              </a:spcAft>
              <a:buSzPts val="1400"/>
              <a:buChar char="●"/>
            </a:pPr>
            <a:r>
              <a:rPr b="1" lang="en-US"/>
              <a:t>2.0 - 12.0</a:t>
            </a:r>
            <a:r>
              <a:rPr lang="en-US"/>
              <a:t> pH Range</a:t>
            </a:r>
            <a:endParaRPr/>
          </a:p>
          <a:p>
            <a:pPr indent="-317500" lvl="0" marL="457200" rtl="0">
              <a:lnSpc>
                <a:spcPct val="133333"/>
              </a:lnSpc>
              <a:spcBef>
                <a:spcPts val="0"/>
              </a:spcBef>
              <a:spcAft>
                <a:spcPts val="0"/>
              </a:spcAft>
              <a:buSzPts val="1400"/>
              <a:buChar char="●"/>
            </a:pPr>
            <a:r>
              <a:rPr lang="en-US"/>
              <a:t>Up to </a:t>
            </a:r>
            <a:r>
              <a:rPr b="1" lang="en-US"/>
              <a:t>-880 ORP</a:t>
            </a:r>
            <a:r>
              <a:rPr lang="en-US"/>
              <a:t> | Anti-Oxidant Potential </a:t>
            </a:r>
            <a:endParaRPr/>
          </a:p>
          <a:p>
            <a:pPr indent="-317500" lvl="0" marL="457200" rtl="0">
              <a:lnSpc>
                <a:spcPct val="133333"/>
              </a:lnSpc>
              <a:spcBef>
                <a:spcPts val="0"/>
              </a:spcBef>
              <a:spcAft>
                <a:spcPts val="0"/>
              </a:spcAft>
              <a:buSzPts val="1400"/>
              <a:buChar char="●"/>
            </a:pPr>
            <a:r>
              <a:rPr b="1" lang="en-US"/>
              <a:t>Lifetime Warranty</a:t>
            </a:r>
            <a:endParaRPr b="1"/>
          </a:p>
          <a:p>
            <a:pPr indent="-317500" lvl="0" marL="457200" rtl="0">
              <a:lnSpc>
                <a:spcPct val="133333"/>
              </a:lnSpc>
              <a:spcBef>
                <a:spcPts val="0"/>
              </a:spcBef>
              <a:spcAft>
                <a:spcPts val="0"/>
              </a:spcAft>
              <a:buSzPts val="1400"/>
              <a:buChar char="●"/>
            </a:pPr>
            <a:r>
              <a:rPr b="1" lang="en-US"/>
              <a:t>Customized</a:t>
            </a:r>
            <a:r>
              <a:rPr lang="en-US"/>
              <a:t> Pre-Filters </a:t>
            </a:r>
            <a:endParaRPr/>
          </a:p>
          <a:p>
            <a:pPr indent="-317500" lvl="0" marL="457200" rtl="0">
              <a:lnSpc>
                <a:spcPct val="133333"/>
              </a:lnSpc>
              <a:spcBef>
                <a:spcPts val="0"/>
              </a:spcBef>
              <a:spcAft>
                <a:spcPts val="0"/>
              </a:spcAft>
              <a:buSzPts val="1400"/>
              <a:buChar char="●"/>
            </a:pPr>
            <a:r>
              <a:rPr b="1" lang="en-US"/>
              <a:t>Top Loading One-Click Filters</a:t>
            </a:r>
            <a:r>
              <a:rPr lang="en-US"/>
              <a:t>™</a:t>
            </a:r>
            <a:endParaRPr/>
          </a:p>
          <a:p>
            <a:pPr indent="-317500" lvl="0" marL="457200" rtl="0">
              <a:lnSpc>
                <a:spcPct val="133333"/>
              </a:lnSpc>
              <a:spcBef>
                <a:spcPts val="0"/>
              </a:spcBef>
              <a:spcAft>
                <a:spcPts val="0"/>
              </a:spcAft>
              <a:buSzPts val="1400"/>
              <a:buChar char="●"/>
            </a:pPr>
            <a:r>
              <a:rPr lang="en-US"/>
              <a:t>Advanced </a:t>
            </a:r>
            <a:r>
              <a:rPr b="1" lang="en-US"/>
              <a:t>RADC Self-Cleaning</a:t>
            </a:r>
            <a:r>
              <a:rPr lang="en-US"/>
              <a:t> </a:t>
            </a:r>
            <a:endParaRPr/>
          </a:p>
          <a:p>
            <a:pPr indent="-317500" lvl="0" marL="457200" rtl="0">
              <a:lnSpc>
                <a:spcPct val="133333"/>
              </a:lnSpc>
              <a:spcBef>
                <a:spcPts val="0"/>
              </a:spcBef>
              <a:spcAft>
                <a:spcPts val="0"/>
              </a:spcAft>
              <a:buSzPts val="1400"/>
              <a:buChar char="●"/>
            </a:pPr>
            <a:r>
              <a:rPr b="1" lang="en-US"/>
              <a:t>Black/Graphite</a:t>
            </a:r>
            <a:r>
              <a:rPr lang="en-US"/>
              <a:t> | Color Options</a:t>
            </a:r>
            <a:endParaRPr/>
          </a:p>
          <a:p>
            <a:pPr indent="-317500" lvl="0" marL="457200" rtl="0">
              <a:lnSpc>
                <a:spcPct val="133333"/>
              </a:lnSpc>
              <a:spcBef>
                <a:spcPts val="0"/>
              </a:spcBef>
              <a:spcAft>
                <a:spcPts val="0"/>
              </a:spcAft>
              <a:buSzPts val="1400"/>
              <a:buChar char="●"/>
            </a:pPr>
            <a:r>
              <a:rPr lang="en-US"/>
              <a:t>Dimensions | </a:t>
            </a:r>
            <a:r>
              <a:rPr b="1" lang="en-US"/>
              <a:t>12.5" W x 6.25" D x 15" H</a:t>
            </a:r>
            <a:endParaRPr b="1"/>
          </a:p>
          <a:p>
            <a:pPr indent="-317500" lvl="0" marL="457200" rtl="0">
              <a:lnSpc>
                <a:spcPct val="133333"/>
              </a:lnSpc>
              <a:spcBef>
                <a:spcPts val="0"/>
              </a:spcBef>
              <a:spcAft>
                <a:spcPts val="0"/>
              </a:spcAft>
              <a:buSzPts val="1400"/>
              <a:buChar char="●"/>
            </a:pPr>
            <a:r>
              <a:rPr lang="en-US"/>
              <a:t>110v-220v </a:t>
            </a:r>
            <a:r>
              <a:rPr b="1" lang="en-US"/>
              <a:t>International Voltage</a:t>
            </a:r>
            <a:endParaRPr b="1"/>
          </a:p>
        </p:txBody>
      </p:sp>
      <p:pic>
        <p:nvPicPr>
          <p:cNvPr id="692" name="Shape 692"/>
          <p:cNvPicPr preferRelativeResize="0"/>
          <p:nvPr/>
        </p:nvPicPr>
        <p:blipFill>
          <a:blip r:embed="rId6">
            <a:alphaModFix/>
          </a:blip>
          <a:stretch>
            <a:fillRect/>
          </a:stretch>
        </p:blipFill>
        <p:spPr>
          <a:xfrm>
            <a:off x="58475" y="1858725"/>
            <a:ext cx="3471475" cy="3436775"/>
          </a:xfrm>
          <a:prstGeom prst="rect">
            <a:avLst/>
          </a:prstGeom>
          <a:noFill/>
          <a:ln>
            <a:noFill/>
          </a:ln>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sp>
        <p:nvSpPr>
          <p:cNvPr id="699" name="Shape 699"/>
          <p:cNvSpPr/>
          <p:nvPr/>
        </p:nvSpPr>
        <p:spPr>
          <a:xfrm>
            <a:off x="909720" y="5499000"/>
            <a:ext cx="2307600" cy="464400"/>
          </a:xfrm>
          <a:prstGeom prst="rect">
            <a:avLst/>
          </a:prstGeom>
          <a:noFill/>
          <a:ln>
            <a:noFill/>
          </a:ln>
        </p:spPr>
        <p:txBody>
          <a:bodyPr anchorCtr="0" anchor="t" bIns="45000" lIns="90000" spcFirstLastPara="1" rIns="90000" wrap="square" tIns="45000">
            <a:noAutofit/>
          </a:bodyPr>
          <a:lstStyle/>
          <a:p>
            <a:pPr indent="0" lvl="0" marL="0"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Counter-top: </a:t>
            </a:r>
            <a:r>
              <a:rPr b="1" lang="en-US" sz="1800">
                <a:solidFill>
                  <a:schemeClr val="dk1"/>
                </a:solidFill>
                <a:latin typeface="Calibri"/>
                <a:ea typeface="Calibri"/>
                <a:cs typeface="Calibri"/>
                <a:sym typeface="Calibri"/>
              </a:rPr>
              <a:t>$3,497</a:t>
            </a:r>
            <a:endParaRPr b="1" sz="1800">
              <a:solidFill>
                <a:schemeClr val="dk1"/>
              </a:solidFill>
              <a:latin typeface="Calibri"/>
              <a:ea typeface="Calibri"/>
              <a:cs typeface="Calibri"/>
              <a:sym typeface="Calibri"/>
            </a:endParaRPr>
          </a:p>
          <a:p>
            <a:pPr indent="0" lvl="0" marL="0"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Undercounter: </a:t>
            </a:r>
            <a:r>
              <a:rPr b="1" lang="en-US" sz="1800">
                <a:solidFill>
                  <a:schemeClr val="dk1"/>
                </a:solidFill>
                <a:latin typeface="Calibri"/>
                <a:ea typeface="Calibri"/>
                <a:cs typeface="Calibri"/>
                <a:sym typeface="Calibri"/>
              </a:rPr>
              <a:t>$3,997</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00" name="Shape 700"/>
          <p:cNvSpPr/>
          <p:nvPr/>
        </p:nvSpPr>
        <p:spPr>
          <a:xfrm>
            <a:off x="0" y="163560"/>
            <a:ext cx="9143400" cy="1142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NEW </a:t>
            </a:r>
            <a:r>
              <a:rPr b="0" lang="en-US" sz="7200" strike="noStrike">
                <a:solidFill>
                  <a:srgbClr val="000000"/>
                </a:solidFill>
                <a:latin typeface="Arial"/>
                <a:ea typeface="Arial"/>
                <a:cs typeface="Arial"/>
                <a:sym typeface="Arial"/>
              </a:rPr>
              <a:t>201</a:t>
            </a:r>
            <a:r>
              <a:rPr lang="en-US" sz="7200"/>
              <a:t>8</a:t>
            </a:r>
            <a:r>
              <a:rPr b="0" lang="en-US" sz="7200" strike="noStrike">
                <a:solidFill>
                  <a:srgbClr val="000000"/>
                </a:solidFill>
                <a:latin typeface="Arial"/>
                <a:ea typeface="Arial"/>
                <a:cs typeface="Arial"/>
                <a:sym typeface="Arial"/>
              </a:rPr>
              <a:t> MODEL</a:t>
            </a:r>
            <a:endParaRPr b="0" sz="1800" strike="noStrike">
              <a:solidFill>
                <a:srgbClr val="000000"/>
              </a:solidFill>
              <a:latin typeface="Arial"/>
              <a:ea typeface="Arial"/>
              <a:cs typeface="Arial"/>
              <a:sym typeface="Arial"/>
            </a:endParaRPr>
          </a:p>
        </p:txBody>
      </p:sp>
      <p:sp>
        <p:nvSpPr>
          <p:cNvPr id="701" name="Shape 701"/>
          <p:cNvSpPr/>
          <p:nvPr/>
        </p:nvSpPr>
        <p:spPr>
          <a:xfrm>
            <a:off x="3200400" y="1579680"/>
            <a:ext cx="5171400" cy="53760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900" strike="noStrike">
                <a:solidFill>
                  <a:srgbClr val="FFFFFF"/>
                </a:solidFill>
                <a:latin typeface="Arial"/>
                <a:ea typeface="Arial"/>
                <a:cs typeface="Arial"/>
                <a:sym typeface="Arial"/>
              </a:rPr>
              <a:t>Life </a:t>
            </a:r>
            <a:r>
              <a:rPr b="1" lang="en-US" sz="2900">
                <a:solidFill>
                  <a:srgbClr val="FFFFFF"/>
                </a:solidFill>
              </a:rPr>
              <a:t>MXL-13 Water Ionizer</a:t>
            </a:r>
            <a:endParaRPr b="0" sz="1800" strike="noStrike">
              <a:solidFill>
                <a:srgbClr val="000000"/>
              </a:solidFill>
              <a:latin typeface="Arial"/>
              <a:ea typeface="Arial"/>
              <a:cs typeface="Arial"/>
              <a:sym typeface="Arial"/>
            </a:endParaRPr>
          </a:p>
        </p:txBody>
      </p:sp>
      <p:pic>
        <p:nvPicPr>
          <p:cNvPr id="702" name="Shape 702"/>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703" name="Shape 703"/>
          <p:cNvSpPr/>
          <p:nvPr/>
        </p:nvSpPr>
        <p:spPr>
          <a:xfrm>
            <a:off x="507960" y="6399360"/>
            <a:ext cx="2514000" cy="364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704" name="Shape 704"/>
          <p:cNvPicPr preferRelativeResize="0"/>
          <p:nvPr/>
        </p:nvPicPr>
        <p:blipFill>
          <a:blip r:embed="rId4">
            <a:alphaModFix/>
          </a:blip>
          <a:stretch>
            <a:fillRect/>
          </a:stretch>
        </p:blipFill>
        <p:spPr>
          <a:xfrm rot="10800000">
            <a:off x="1740570" y="1427280"/>
            <a:ext cx="31080" cy="31080"/>
          </a:xfrm>
          <a:prstGeom prst="rect">
            <a:avLst/>
          </a:prstGeom>
          <a:noFill/>
          <a:ln>
            <a:noFill/>
          </a:ln>
        </p:spPr>
      </p:pic>
      <p:pic>
        <p:nvPicPr>
          <p:cNvPr id="705" name="Shape 705"/>
          <p:cNvPicPr preferRelativeResize="0"/>
          <p:nvPr/>
        </p:nvPicPr>
        <p:blipFill>
          <a:blip r:embed="rId5">
            <a:alphaModFix/>
          </a:blip>
          <a:stretch>
            <a:fillRect/>
          </a:stretch>
        </p:blipFill>
        <p:spPr>
          <a:xfrm rot="10800000">
            <a:off x="1588170" y="1427280"/>
            <a:ext cx="31080" cy="31080"/>
          </a:xfrm>
          <a:prstGeom prst="rect">
            <a:avLst/>
          </a:prstGeom>
          <a:noFill/>
          <a:ln>
            <a:noFill/>
          </a:ln>
        </p:spPr>
      </p:pic>
      <p:sp>
        <p:nvSpPr>
          <p:cNvPr id="706" name="Shape 706"/>
          <p:cNvSpPr txBox="1"/>
          <p:nvPr/>
        </p:nvSpPr>
        <p:spPr>
          <a:xfrm>
            <a:off x="3643025" y="2712900"/>
            <a:ext cx="5013000" cy="3000000"/>
          </a:xfrm>
          <a:prstGeom prst="rect">
            <a:avLst/>
          </a:prstGeom>
          <a:noFill/>
          <a:ln>
            <a:noFill/>
          </a:ln>
        </p:spPr>
        <p:txBody>
          <a:bodyPr anchorCtr="0" anchor="ctr" bIns="91425" lIns="91425" spcFirstLastPara="1" rIns="91425" wrap="square" tIns="91425">
            <a:noAutofit/>
          </a:bodyPr>
          <a:lstStyle/>
          <a:p>
            <a:pPr indent="-317500" lvl="0" marL="457200" rtl="0">
              <a:lnSpc>
                <a:spcPct val="133333"/>
              </a:lnSpc>
              <a:spcBef>
                <a:spcPts val="0"/>
              </a:spcBef>
              <a:spcAft>
                <a:spcPts val="0"/>
              </a:spcAft>
              <a:buSzPts val="1400"/>
              <a:buChar char="●"/>
            </a:pPr>
            <a:r>
              <a:rPr b="1" lang="en-US"/>
              <a:t>Countertop or Undercounter</a:t>
            </a:r>
            <a:r>
              <a:rPr lang="en-US"/>
              <a:t> Installation</a:t>
            </a:r>
            <a:endParaRPr/>
          </a:p>
          <a:p>
            <a:pPr indent="-317500" lvl="0" marL="457200" rtl="0">
              <a:lnSpc>
                <a:spcPct val="133333"/>
              </a:lnSpc>
              <a:spcBef>
                <a:spcPts val="0"/>
              </a:spcBef>
              <a:spcAft>
                <a:spcPts val="0"/>
              </a:spcAft>
              <a:buSzPts val="1400"/>
              <a:buChar char="●"/>
            </a:pPr>
            <a:r>
              <a:rPr lang="en-US"/>
              <a:t>13 Flat or</a:t>
            </a:r>
            <a:r>
              <a:rPr b="1" lang="en-US"/>
              <a:t> XL Matrix GRID™ Plates</a:t>
            </a:r>
            <a:r>
              <a:rPr lang="en-US"/>
              <a:t> </a:t>
            </a:r>
            <a:endParaRPr/>
          </a:p>
          <a:p>
            <a:pPr indent="-317500" lvl="0" marL="457200" rtl="0">
              <a:lnSpc>
                <a:spcPct val="133333"/>
              </a:lnSpc>
              <a:spcBef>
                <a:spcPts val="0"/>
              </a:spcBef>
              <a:spcAft>
                <a:spcPts val="0"/>
              </a:spcAft>
              <a:buSzPts val="1400"/>
              <a:buChar char="●"/>
            </a:pPr>
            <a:r>
              <a:rPr lang="en-US"/>
              <a:t>Up to 800 Watts | </a:t>
            </a:r>
            <a:r>
              <a:rPr b="1" lang="en-US"/>
              <a:t>XL Power</a:t>
            </a:r>
            <a:r>
              <a:rPr lang="en-US"/>
              <a:t>™ SMPS </a:t>
            </a:r>
            <a:endParaRPr/>
          </a:p>
          <a:p>
            <a:pPr indent="-317500" lvl="0" marL="457200" rtl="0">
              <a:lnSpc>
                <a:spcPct val="133333"/>
              </a:lnSpc>
              <a:spcBef>
                <a:spcPts val="0"/>
              </a:spcBef>
              <a:spcAft>
                <a:spcPts val="0"/>
              </a:spcAft>
              <a:buSzPts val="1400"/>
              <a:buChar char="●"/>
            </a:pPr>
            <a:r>
              <a:rPr lang="en-US"/>
              <a:t>Life </a:t>
            </a:r>
            <a:r>
              <a:rPr b="1" lang="en-US"/>
              <a:t>MicroMembrane™ Technology</a:t>
            </a:r>
            <a:r>
              <a:rPr lang="en-US"/>
              <a:t> </a:t>
            </a:r>
            <a:endParaRPr/>
          </a:p>
          <a:p>
            <a:pPr indent="-317500" lvl="0" marL="457200" rtl="0">
              <a:lnSpc>
                <a:spcPct val="133333"/>
              </a:lnSpc>
              <a:spcBef>
                <a:spcPts val="0"/>
              </a:spcBef>
              <a:spcAft>
                <a:spcPts val="0"/>
              </a:spcAft>
              <a:buSzPts val="1400"/>
              <a:buChar char="●"/>
            </a:pPr>
            <a:r>
              <a:rPr b="1" lang="en-US"/>
              <a:t>1.7</a:t>
            </a:r>
            <a:r>
              <a:rPr b="1" lang="en-US"/>
              <a:t> - 12.2</a:t>
            </a:r>
            <a:r>
              <a:rPr lang="en-US"/>
              <a:t> pH Range</a:t>
            </a:r>
            <a:endParaRPr/>
          </a:p>
          <a:p>
            <a:pPr indent="-317500" lvl="0" marL="457200" rtl="0">
              <a:lnSpc>
                <a:spcPct val="133333"/>
              </a:lnSpc>
              <a:spcBef>
                <a:spcPts val="0"/>
              </a:spcBef>
              <a:spcAft>
                <a:spcPts val="0"/>
              </a:spcAft>
              <a:buSzPts val="1400"/>
              <a:buChar char="●"/>
            </a:pPr>
            <a:r>
              <a:rPr lang="en-US"/>
              <a:t>Up to </a:t>
            </a:r>
            <a:r>
              <a:rPr b="1" lang="en-US"/>
              <a:t>-900 ORP</a:t>
            </a:r>
            <a:r>
              <a:rPr lang="en-US"/>
              <a:t> | Anti-Oxidant Potential </a:t>
            </a:r>
            <a:endParaRPr/>
          </a:p>
          <a:p>
            <a:pPr indent="-317500" lvl="0" marL="457200" rtl="0">
              <a:lnSpc>
                <a:spcPct val="133333"/>
              </a:lnSpc>
              <a:spcBef>
                <a:spcPts val="0"/>
              </a:spcBef>
              <a:spcAft>
                <a:spcPts val="0"/>
              </a:spcAft>
              <a:buSzPts val="1400"/>
              <a:buChar char="●"/>
            </a:pPr>
            <a:r>
              <a:rPr b="1" lang="en-US"/>
              <a:t>Lifetime Warranty</a:t>
            </a:r>
            <a:endParaRPr b="1"/>
          </a:p>
          <a:p>
            <a:pPr indent="-317500" lvl="0" marL="457200" rtl="0">
              <a:lnSpc>
                <a:spcPct val="133333"/>
              </a:lnSpc>
              <a:spcBef>
                <a:spcPts val="0"/>
              </a:spcBef>
              <a:spcAft>
                <a:spcPts val="0"/>
              </a:spcAft>
              <a:buSzPts val="1400"/>
              <a:buChar char="●"/>
            </a:pPr>
            <a:r>
              <a:rPr b="1" lang="en-US"/>
              <a:t>Customized</a:t>
            </a:r>
            <a:r>
              <a:rPr lang="en-US"/>
              <a:t> Pre-Filters </a:t>
            </a:r>
            <a:endParaRPr/>
          </a:p>
          <a:p>
            <a:pPr indent="-317500" lvl="0" marL="457200" rtl="0">
              <a:lnSpc>
                <a:spcPct val="133333"/>
              </a:lnSpc>
              <a:spcBef>
                <a:spcPts val="0"/>
              </a:spcBef>
              <a:spcAft>
                <a:spcPts val="0"/>
              </a:spcAft>
              <a:buSzPts val="1400"/>
              <a:buChar char="●"/>
            </a:pPr>
            <a:r>
              <a:rPr b="1" lang="en-US"/>
              <a:t>Top Loading One-Click Filters</a:t>
            </a:r>
            <a:r>
              <a:rPr lang="en-US"/>
              <a:t>™</a:t>
            </a:r>
            <a:endParaRPr/>
          </a:p>
          <a:p>
            <a:pPr indent="-317500" lvl="0" marL="457200" rtl="0">
              <a:lnSpc>
                <a:spcPct val="133333"/>
              </a:lnSpc>
              <a:spcBef>
                <a:spcPts val="0"/>
              </a:spcBef>
              <a:spcAft>
                <a:spcPts val="0"/>
              </a:spcAft>
              <a:buSzPts val="1400"/>
              <a:buChar char="●"/>
            </a:pPr>
            <a:r>
              <a:rPr lang="en-US"/>
              <a:t>Advanced </a:t>
            </a:r>
            <a:r>
              <a:rPr b="1" lang="en-US"/>
              <a:t>RADC Self-Cleaning</a:t>
            </a:r>
            <a:r>
              <a:rPr lang="en-US"/>
              <a:t> </a:t>
            </a:r>
            <a:endParaRPr/>
          </a:p>
          <a:p>
            <a:pPr indent="-317500" lvl="0" marL="457200" rtl="0">
              <a:lnSpc>
                <a:spcPct val="133333"/>
              </a:lnSpc>
              <a:spcBef>
                <a:spcPts val="0"/>
              </a:spcBef>
              <a:spcAft>
                <a:spcPts val="0"/>
              </a:spcAft>
              <a:buSzPts val="1400"/>
              <a:buChar char="●"/>
            </a:pPr>
            <a:r>
              <a:rPr b="1" lang="en-US"/>
              <a:t>Black/Graphite</a:t>
            </a:r>
            <a:r>
              <a:rPr lang="en-US"/>
              <a:t> | Color Options</a:t>
            </a:r>
            <a:endParaRPr/>
          </a:p>
          <a:p>
            <a:pPr indent="-317500" lvl="0" marL="457200" rtl="0">
              <a:lnSpc>
                <a:spcPct val="133333"/>
              </a:lnSpc>
              <a:spcBef>
                <a:spcPts val="0"/>
              </a:spcBef>
              <a:spcAft>
                <a:spcPts val="0"/>
              </a:spcAft>
              <a:buSzPts val="1400"/>
              <a:buChar char="●"/>
            </a:pPr>
            <a:r>
              <a:rPr lang="en-US"/>
              <a:t>Dimensions | </a:t>
            </a:r>
            <a:r>
              <a:rPr b="1" lang="en-US"/>
              <a:t>12.5" W x 6.25" D x 15" H</a:t>
            </a:r>
            <a:endParaRPr b="1"/>
          </a:p>
          <a:p>
            <a:pPr indent="-317500" lvl="0" marL="457200" rtl="0">
              <a:lnSpc>
                <a:spcPct val="133333"/>
              </a:lnSpc>
              <a:spcBef>
                <a:spcPts val="0"/>
              </a:spcBef>
              <a:spcAft>
                <a:spcPts val="0"/>
              </a:spcAft>
              <a:buSzPts val="1400"/>
              <a:buChar char="●"/>
            </a:pPr>
            <a:r>
              <a:rPr lang="en-US"/>
              <a:t>110v-220v </a:t>
            </a:r>
            <a:r>
              <a:rPr b="1" lang="en-US"/>
              <a:t>International Voltage</a:t>
            </a:r>
            <a:endParaRPr b="1"/>
          </a:p>
        </p:txBody>
      </p:sp>
      <p:pic>
        <p:nvPicPr>
          <p:cNvPr id="707" name="Shape 707"/>
          <p:cNvPicPr preferRelativeResize="0"/>
          <p:nvPr/>
        </p:nvPicPr>
        <p:blipFill>
          <a:blip r:embed="rId6">
            <a:alphaModFix/>
          </a:blip>
          <a:stretch>
            <a:fillRect/>
          </a:stretch>
        </p:blipFill>
        <p:spPr>
          <a:xfrm>
            <a:off x="74700" y="1836175"/>
            <a:ext cx="3531450" cy="3496150"/>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4800" strike="noStrike">
                <a:solidFill>
                  <a:srgbClr val="000000"/>
                </a:solidFill>
                <a:latin typeface="Arial"/>
                <a:ea typeface="Arial"/>
                <a:cs typeface="Arial"/>
                <a:sym typeface="Arial"/>
              </a:rPr>
              <a:t>THE FACTS ABOUT</a:t>
            </a:r>
            <a:endParaRPr b="0" sz="1800" strike="noStrike">
              <a:solidFill>
                <a:srgbClr val="000000"/>
              </a:solidFill>
              <a:latin typeface="Arial"/>
              <a:ea typeface="Arial"/>
              <a:cs typeface="Arial"/>
              <a:sym typeface="Arial"/>
            </a:endParaRPr>
          </a:p>
        </p:txBody>
      </p:sp>
      <p:sp>
        <p:nvSpPr>
          <p:cNvPr id="122" name="Shape 122"/>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DEHYDRATION</a:t>
            </a:r>
            <a:endParaRPr b="0" sz="1800" strike="noStrike">
              <a:solidFill>
                <a:srgbClr val="000000"/>
              </a:solidFill>
              <a:latin typeface="Arial"/>
              <a:ea typeface="Arial"/>
              <a:cs typeface="Arial"/>
              <a:sym typeface="Arial"/>
            </a:endParaRPr>
          </a:p>
        </p:txBody>
      </p:sp>
      <p:sp>
        <p:nvSpPr>
          <p:cNvPr id="123" name="Shape 123"/>
          <p:cNvSpPr/>
          <p:nvPr/>
        </p:nvSpPr>
        <p:spPr>
          <a:xfrm>
            <a:off x="509760" y="1844640"/>
            <a:ext cx="3764880" cy="4528440"/>
          </a:xfrm>
          <a:prstGeom prst="rect">
            <a:avLst/>
          </a:prstGeom>
          <a:noFill/>
          <a:ln>
            <a:noFill/>
          </a:ln>
        </p:spPr>
        <p:txBody>
          <a:bodyPr anchorCtr="0" anchor="t" bIns="45000" lIns="90000" spcFirstLastPara="1" rIns="90000" wrap="square" tIns="45000">
            <a:noAutofit/>
          </a:bodyPr>
          <a:lstStyle/>
          <a:p>
            <a:pPr indent="-286560" lvl="0" marL="344520" marR="0" rtl="0" algn="l">
              <a:lnSpc>
                <a:spcPct val="100000"/>
              </a:lnSpc>
              <a:spcBef>
                <a:spcPts val="0"/>
              </a:spcBef>
              <a:spcAft>
                <a:spcPts val="0"/>
              </a:spcAft>
              <a:buClr>
                <a:srgbClr val="666666"/>
              </a:buClr>
              <a:buSzPts val="1800"/>
              <a:buFont typeface="Arial"/>
              <a:buChar char="•"/>
            </a:pPr>
            <a:r>
              <a:rPr b="0" lang="en-US" sz="1800" strike="noStrike">
                <a:solidFill>
                  <a:srgbClr val="000000"/>
                </a:solidFill>
                <a:latin typeface="Arial"/>
                <a:ea typeface="Arial"/>
                <a:cs typeface="Arial"/>
                <a:sym typeface="Arial"/>
              </a:rPr>
              <a:t>Our muscle and brain tissue is roughly 70% water, yet it’s estimated that </a:t>
            </a:r>
            <a:r>
              <a:rPr b="1" lang="en-US" sz="1800" strike="noStrike">
                <a:solidFill>
                  <a:srgbClr val="000000"/>
                </a:solidFill>
                <a:latin typeface="Arial"/>
                <a:ea typeface="Arial"/>
                <a:cs typeface="Arial"/>
                <a:sym typeface="Arial"/>
              </a:rPr>
              <a:t>over 75% of Americans are chronically dehydrated</a:t>
            </a:r>
            <a:endParaRPr b="0" sz="1800"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666666"/>
              </a:buClr>
              <a:buSzPts val="1800"/>
              <a:buFont typeface="Arial"/>
              <a:buChar char="•"/>
            </a:pPr>
            <a:r>
              <a:rPr b="0" lang="en-US" sz="1800" strike="noStrike">
                <a:solidFill>
                  <a:srgbClr val="000000"/>
                </a:solidFill>
                <a:latin typeface="Arial"/>
                <a:ea typeface="Arial"/>
                <a:cs typeface="Arial"/>
                <a:sym typeface="Arial"/>
              </a:rPr>
              <a:t>Research indicates that 8-10 glasses of water a day could significantly</a:t>
            </a:r>
            <a:r>
              <a:rPr b="1" lang="en-US" sz="1800" strike="noStrike">
                <a:solidFill>
                  <a:srgbClr val="000000"/>
                </a:solidFill>
                <a:latin typeface="Arial"/>
                <a:ea typeface="Arial"/>
                <a:cs typeface="Arial"/>
                <a:sym typeface="Arial"/>
              </a:rPr>
              <a:t> ease joint and back pain</a:t>
            </a:r>
            <a:r>
              <a:rPr b="0" lang="en-US" sz="1800" strike="noStrike">
                <a:solidFill>
                  <a:srgbClr val="000000"/>
                </a:solidFill>
                <a:latin typeface="Arial"/>
                <a:ea typeface="Arial"/>
                <a:cs typeface="Arial"/>
                <a:sym typeface="Arial"/>
              </a:rPr>
              <a:t> for up to 80% of sufferers</a:t>
            </a:r>
            <a:endParaRPr b="0" sz="1800"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666666"/>
              </a:buClr>
              <a:buSzPts val="1800"/>
              <a:buFont typeface="Arial"/>
              <a:buChar char="•"/>
            </a:pPr>
            <a:r>
              <a:rPr b="0" lang="en-US" sz="1800" strike="noStrike">
                <a:solidFill>
                  <a:srgbClr val="000000"/>
                </a:solidFill>
                <a:latin typeface="Arial"/>
                <a:ea typeface="Arial"/>
                <a:cs typeface="Arial"/>
                <a:sym typeface="Arial"/>
              </a:rPr>
              <a:t>Over 37% of </a:t>
            </a:r>
            <a:r>
              <a:rPr b="0" lang="en-US" sz="1800" strike="noStrike">
                <a:solidFill>
                  <a:srgbClr val="000000"/>
                </a:solidFill>
                <a:latin typeface="Trebuchet MS"/>
                <a:ea typeface="Trebuchet MS"/>
                <a:cs typeface="Trebuchet MS"/>
                <a:sym typeface="Trebuchet MS"/>
              </a:rPr>
              <a:t>Americans</a:t>
            </a:r>
            <a:r>
              <a:rPr b="0" lang="en-US" sz="1800" strike="noStrike">
                <a:solidFill>
                  <a:srgbClr val="000000"/>
                </a:solidFill>
                <a:latin typeface="Arial"/>
                <a:ea typeface="Arial"/>
                <a:cs typeface="Arial"/>
                <a:sym typeface="Arial"/>
              </a:rPr>
              <a:t> thirst mechanism is so weak that it’s often mistaken for hunger</a:t>
            </a:r>
            <a:endParaRPr b="0" sz="1800"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666666"/>
              </a:buClr>
              <a:buSzPts val="1800"/>
              <a:buFont typeface="Arial"/>
              <a:buChar char="•"/>
            </a:pPr>
            <a:r>
              <a:rPr b="1" lang="en-US" sz="1800" strike="noStrike">
                <a:solidFill>
                  <a:srgbClr val="000000"/>
                </a:solidFill>
                <a:latin typeface="Arial"/>
                <a:ea typeface="Arial"/>
                <a:cs typeface="Arial"/>
                <a:sym typeface="Arial"/>
              </a:rPr>
              <a:t>#1 trigger of daytime fatigue</a:t>
            </a:r>
            <a:endParaRPr b="0" sz="1800" strike="noStrike">
              <a:solidFill>
                <a:srgbClr val="000000"/>
              </a:solidFill>
              <a:latin typeface="Arial"/>
              <a:ea typeface="Arial"/>
              <a:cs typeface="Arial"/>
              <a:sym typeface="Arial"/>
            </a:endParaRPr>
          </a:p>
          <a:p>
            <a:pPr indent="-172440" lvl="0" marL="34596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4" name="Shape 124"/>
          <p:cNvSpPr/>
          <p:nvPr/>
        </p:nvSpPr>
        <p:spPr>
          <a:xfrm>
            <a:off x="4417920" y="1844640"/>
            <a:ext cx="4474440" cy="4666680"/>
          </a:xfrm>
          <a:prstGeom prst="rect">
            <a:avLst/>
          </a:prstGeom>
          <a:noFill/>
          <a:ln>
            <a:noFill/>
          </a:ln>
        </p:spPr>
        <p:txBody>
          <a:bodyPr anchorCtr="0" anchor="t" bIns="45000" lIns="90000" spcFirstLastPara="1" rIns="90000" wrap="square" tIns="45000">
            <a:noAutofit/>
          </a:bodyPr>
          <a:lstStyle/>
          <a:p>
            <a:pPr indent="-286560" lvl="0" marL="344520" marR="0" rtl="0" algn="l">
              <a:lnSpc>
                <a:spcPct val="100000"/>
              </a:lnSpc>
              <a:spcBef>
                <a:spcPts val="0"/>
              </a:spcBef>
              <a:spcAft>
                <a:spcPts val="0"/>
              </a:spcAft>
              <a:buClr>
                <a:srgbClr val="666666"/>
              </a:buClr>
              <a:buSzPts val="1800"/>
              <a:buFont typeface="Arial"/>
              <a:buChar char="•"/>
            </a:pPr>
            <a:r>
              <a:rPr b="0" lang="en-US" sz="1800" strike="noStrike">
                <a:solidFill>
                  <a:srgbClr val="000000"/>
                </a:solidFill>
                <a:latin typeface="Arial"/>
                <a:ea typeface="Arial"/>
                <a:cs typeface="Arial"/>
                <a:sym typeface="Arial"/>
              </a:rPr>
              <a:t>A mere </a:t>
            </a:r>
            <a:r>
              <a:rPr b="1" lang="en-US" sz="1800" strike="noStrike">
                <a:solidFill>
                  <a:srgbClr val="000000"/>
                </a:solidFill>
                <a:latin typeface="Arial"/>
                <a:ea typeface="Arial"/>
                <a:cs typeface="Arial"/>
                <a:sym typeface="Arial"/>
              </a:rPr>
              <a:t>2% drop in body water can trigger</a:t>
            </a:r>
            <a:r>
              <a:rPr b="0" lang="en-US" sz="1800" strike="noStrike">
                <a:solidFill>
                  <a:srgbClr val="000000"/>
                </a:solidFill>
                <a:latin typeface="Arial"/>
                <a:ea typeface="Arial"/>
                <a:cs typeface="Arial"/>
                <a:sym typeface="Arial"/>
              </a:rPr>
              <a:t> short-term </a:t>
            </a:r>
            <a:r>
              <a:rPr b="1" lang="en-US" sz="1800" strike="noStrike">
                <a:solidFill>
                  <a:srgbClr val="000000"/>
                </a:solidFill>
                <a:latin typeface="Arial"/>
                <a:ea typeface="Arial"/>
                <a:cs typeface="Arial"/>
                <a:sym typeface="Arial"/>
              </a:rPr>
              <a:t>memory loss</a:t>
            </a:r>
            <a:r>
              <a:rPr b="0" lang="en-US" sz="1800" strike="noStrike">
                <a:solidFill>
                  <a:srgbClr val="000000"/>
                </a:solidFill>
                <a:latin typeface="Arial"/>
                <a:ea typeface="Arial"/>
                <a:cs typeface="Arial"/>
                <a:sym typeface="Arial"/>
              </a:rPr>
              <a:t>, trouble with </a:t>
            </a:r>
            <a:r>
              <a:rPr b="1" lang="en-US" sz="1800" strike="noStrike">
                <a:solidFill>
                  <a:srgbClr val="000000"/>
                </a:solidFill>
                <a:latin typeface="Arial"/>
                <a:ea typeface="Arial"/>
                <a:cs typeface="Arial"/>
                <a:sym typeface="Arial"/>
              </a:rPr>
              <a:t>basic math </a:t>
            </a:r>
            <a:r>
              <a:rPr b="0" lang="en-US" sz="1800" strike="noStrike">
                <a:solidFill>
                  <a:srgbClr val="000000"/>
                </a:solidFill>
                <a:latin typeface="Arial"/>
                <a:ea typeface="Arial"/>
                <a:cs typeface="Arial"/>
                <a:sym typeface="Arial"/>
              </a:rPr>
              <a:t>and difficulty </a:t>
            </a:r>
            <a:r>
              <a:rPr b="1" lang="en-US" sz="1800" strike="noStrike">
                <a:solidFill>
                  <a:srgbClr val="000000"/>
                </a:solidFill>
                <a:latin typeface="Arial"/>
                <a:ea typeface="Arial"/>
                <a:cs typeface="Arial"/>
                <a:sym typeface="Arial"/>
              </a:rPr>
              <a:t>focusing</a:t>
            </a:r>
            <a:r>
              <a:rPr b="0" lang="en-US" sz="1800" strike="noStrike">
                <a:solidFill>
                  <a:srgbClr val="000000"/>
                </a:solidFill>
                <a:latin typeface="Arial"/>
                <a:ea typeface="Arial"/>
                <a:cs typeface="Arial"/>
                <a:sym typeface="Arial"/>
              </a:rPr>
              <a:t> on the computer screen or a printed page.</a:t>
            </a:r>
            <a:endParaRPr b="0" sz="1800"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666666"/>
              </a:buClr>
              <a:buSzPts val="1800"/>
              <a:buFont typeface="Arial"/>
              <a:buChar char="•"/>
            </a:pPr>
            <a:r>
              <a:rPr b="0" lang="en-US" sz="1800" strike="noStrike">
                <a:solidFill>
                  <a:srgbClr val="000000"/>
                </a:solidFill>
                <a:latin typeface="Arial"/>
                <a:ea typeface="Arial"/>
                <a:cs typeface="Arial"/>
                <a:sym typeface="Arial"/>
              </a:rPr>
              <a:t>8 glasses of water per day can </a:t>
            </a:r>
            <a:r>
              <a:rPr b="1" lang="en-US" sz="1800" strike="noStrike">
                <a:solidFill>
                  <a:srgbClr val="000000"/>
                </a:solidFill>
                <a:latin typeface="Arial"/>
                <a:ea typeface="Arial"/>
                <a:cs typeface="Arial"/>
                <a:sym typeface="Arial"/>
              </a:rPr>
              <a:t>ease</a:t>
            </a:r>
            <a:r>
              <a:rPr b="0" lang="en-US" sz="1800" strike="noStrike">
                <a:solidFill>
                  <a:srgbClr val="000000"/>
                </a:solidFill>
                <a:latin typeface="Arial"/>
                <a:ea typeface="Arial"/>
                <a:cs typeface="Arial"/>
                <a:sym typeface="Arial"/>
              </a:rPr>
              <a:t> chronic constipation and may even make you look </a:t>
            </a:r>
            <a:r>
              <a:rPr b="1" lang="en-US" sz="1800" strike="noStrike">
                <a:solidFill>
                  <a:srgbClr val="000000"/>
                </a:solidFill>
                <a:latin typeface="Arial"/>
                <a:ea typeface="Arial"/>
                <a:cs typeface="Arial"/>
                <a:sym typeface="Arial"/>
              </a:rPr>
              <a:t>10 years younger</a:t>
            </a:r>
            <a:endParaRPr b="0" sz="1800"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666666"/>
              </a:buClr>
              <a:buSzPts val="1800"/>
              <a:buFont typeface="Arial"/>
              <a:buChar char="•"/>
            </a:pPr>
            <a:r>
              <a:rPr b="0" lang="en-US" sz="1800" strike="noStrike">
                <a:solidFill>
                  <a:srgbClr val="000000"/>
                </a:solidFill>
                <a:latin typeface="Arial"/>
                <a:ea typeface="Arial"/>
                <a:cs typeface="Arial"/>
                <a:sym typeface="Arial"/>
              </a:rPr>
              <a:t>Even mild dehydration will slow down the metabolism as much as 3%</a:t>
            </a:r>
            <a:endParaRPr b="0" sz="1800"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666666"/>
              </a:buClr>
              <a:buSzPts val="1800"/>
              <a:buFont typeface="Arial"/>
              <a:buChar char="•"/>
            </a:pPr>
            <a:r>
              <a:rPr b="0" lang="en-US" sz="1800" strike="noStrike">
                <a:solidFill>
                  <a:srgbClr val="000000"/>
                </a:solidFill>
                <a:latin typeface="Arial"/>
                <a:ea typeface="Arial"/>
                <a:cs typeface="Arial"/>
                <a:sym typeface="Arial"/>
              </a:rPr>
              <a:t>Studies show that athletic performance diminishes with as little as 2% body dehydration</a:t>
            </a:r>
            <a:endParaRPr b="0" sz="1800" strike="noStrike">
              <a:solidFill>
                <a:srgbClr val="000000"/>
              </a:solidFill>
              <a:latin typeface="Arial"/>
              <a:ea typeface="Arial"/>
              <a:cs typeface="Arial"/>
              <a:sym typeface="Arial"/>
            </a:endParaRPr>
          </a:p>
        </p:txBody>
      </p:sp>
      <p:pic>
        <p:nvPicPr>
          <p:cNvPr id="125" name="Shape 125"/>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126" name="Shape 126"/>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sp>
        <p:nvSpPr>
          <p:cNvPr id="714" name="Shape 714"/>
          <p:cNvSpPr/>
          <p:nvPr/>
        </p:nvSpPr>
        <p:spPr>
          <a:xfrm>
            <a:off x="909720" y="5499000"/>
            <a:ext cx="2307600" cy="464400"/>
          </a:xfrm>
          <a:prstGeom prst="rect">
            <a:avLst/>
          </a:prstGeom>
          <a:noFill/>
          <a:ln>
            <a:noFill/>
          </a:ln>
        </p:spPr>
        <p:txBody>
          <a:bodyPr anchorCtr="0" anchor="t" bIns="45000" lIns="90000" spcFirstLastPara="1" rIns="90000" wrap="square" tIns="45000">
            <a:noAutofit/>
          </a:bodyPr>
          <a:lstStyle/>
          <a:p>
            <a:pPr indent="0" lvl="0" marL="0"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Counter-top: </a:t>
            </a:r>
            <a:r>
              <a:rPr b="1" lang="en-US" sz="1800">
                <a:solidFill>
                  <a:schemeClr val="dk1"/>
                </a:solidFill>
                <a:latin typeface="Calibri"/>
                <a:ea typeface="Calibri"/>
                <a:cs typeface="Calibri"/>
                <a:sym typeface="Calibri"/>
              </a:rPr>
              <a:t>$3,997</a:t>
            </a:r>
            <a:endParaRPr b="1" sz="1800">
              <a:solidFill>
                <a:schemeClr val="dk1"/>
              </a:solidFill>
              <a:latin typeface="Calibri"/>
              <a:ea typeface="Calibri"/>
              <a:cs typeface="Calibri"/>
              <a:sym typeface="Calibri"/>
            </a:endParaRPr>
          </a:p>
          <a:p>
            <a:pPr indent="0" lvl="0" marL="0"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Undercounter: </a:t>
            </a:r>
            <a:r>
              <a:rPr b="1" lang="en-US" sz="1800">
                <a:solidFill>
                  <a:schemeClr val="dk1"/>
                </a:solidFill>
                <a:latin typeface="Calibri"/>
                <a:ea typeface="Calibri"/>
                <a:cs typeface="Calibri"/>
                <a:sym typeface="Calibri"/>
              </a:rPr>
              <a:t>$4,497</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15" name="Shape 715"/>
          <p:cNvSpPr/>
          <p:nvPr/>
        </p:nvSpPr>
        <p:spPr>
          <a:xfrm>
            <a:off x="0" y="163560"/>
            <a:ext cx="9143400" cy="1142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NEW </a:t>
            </a:r>
            <a:r>
              <a:rPr b="0" lang="en-US" sz="7200" strike="noStrike">
                <a:solidFill>
                  <a:srgbClr val="000000"/>
                </a:solidFill>
                <a:latin typeface="Arial"/>
                <a:ea typeface="Arial"/>
                <a:cs typeface="Arial"/>
                <a:sym typeface="Arial"/>
              </a:rPr>
              <a:t>201</a:t>
            </a:r>
            <a:r>
              <a:rPr lang="en-US" sz="7200"/>
              <a:t>8</a:t>
            </a:r>
            <a:r>
              <a:rPr b="0" lang="en-US" sz="7200" strike="noStrike">
                <a:solidFill>
                  <a:srgbClr val="000000"/>
                </a:solidFill>
                <a:latin typeface="Arial"/>
                <a:ea typeface="Arial"/>
                <a:cs typeface="Arial"/>
                <a:sym typeface="Arial"/>
              </a:rPr>
              <a:t> MODEL</a:t>
            </a:r>
            <a:endParaRPr b="0" sz="1800" strike="noStrike">
              <a:solidFill>
                <a:srgbClr val="000000"/>
              </a:solidFill>
              <a:latin typeface="Arial"/>
              <a:ea typeface="Arial"/>
              <a:cs typeface="Arial"/>
              <a:sym typeface="Arial"/>
            </a:endParaRPr>
          </a:p>
        </p:txBody>
      </p:sp>
      <p:sp>
        <p:nvSpPr>
          <p:cNvPr id="716" name="Shape 716"/>
          <p:cNvSpPr/>
          <p:nvPr/>
        </p:nvSpPr>
        <p:spPr>
          <a:xfrm>
            <a:off x="3200400" y="1579680"/>
            <a:ext cx="5171400" cy="53760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900" strike="noStrike">
                <a:solidFill>
                  <a:srgbClr val="FFFFFF"/>
                </a:solidFill>
                <a:latin typeface="Arial"/>
                <a:ea typeface="Arial"/>
                <a:cs typeface="Arial"/>
                <a:sym typeface="Arial"/>
              </a:rPr>
              <a:t>Life </a:t>
            </a:r>
            <a:r>
              <a:rPr b="1" lang="en-US" sz="2900">
                <a:solidFill>
                  <a:srgbClr val="FFFFFF"/>
                </a:solidFill>
              </a:rPr>
              <a:t>MXL-15 Water Ionizer</a:t>
            </a:r>
            <a:endParaRPr b="0" sz="1800" strike="noStrike">
              <a:solidFill>
                <a:srgbClr val="000000"/>
              </a:solidFill>
              <a:latin typeface="Arial"/>
              <a:ea typeface="Arial"/>
              <a:cs typeface="Arial"/>
              <a:sym typeface="Arial"/>
            </a:endParaRPr>
          </a:p>
        </p:txBody>
      </p:sp>
      <p:pic>
        <p:nvPicPr>
          <p:cNvPr id="717" name="Shape 717"/>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718" name="Shape 718"/>
          <p:cNvSpPr/>
          <p:nvPr/>
        </p:nvSpPr>
        <p:spPr>
          <a:xfrm>
            <a:off x="507960" y="6399360"/>
            <a:ext cx="2514000" cy="364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719" name="Shape 719"/>
          <p:cNvPicPr preferRelativeResize="0"/>
          <p:nvPr/>
        </p:nvPicPr>
        <p:blipFill>
          <a:blip r:embed="rId4">
            <a:alphaModFix/>
          </a:blip>
          <a:stretch>
            <a:fillRect/>
          </a:stretch>
        </p:blipFill>
        <p:spPr>
          <a:xfrm rot="10800000">
            <a:off x="1740570" y="1427280"/>
            <a:ext cx="31080" cy="31080"/>
          </a:xfrm>
          <a:prstGeom prst="rect">
            <a:avLst/>
          </a:prstGeom>
          <a:noFill/>
          <a:ln>
            <a:noFill/>
          </a:ln>
        </p:spPr>
      </p:pic>
      <p:pic>
        <p:nvPicPr>
          <p:cNvPr id="720" name="Shape 720"/>
          <p:cNvPicPr preferRelativeResize="0"/>
          <p:nvPr/>
        </p:nvPicPr>
        <p:blipFill>
          <a:blip r:embed="rId5">
            <a:alphaModFix/>
          </a:blip>
          <a:stretch>
            <a:fillRect/>
          </a:stretch>
        </p:blipFill>
        <p:spPr>
          <a:xfrm rot="10800000">
            <a:off x="1588170" y="1427280"/>
            <a:ext cx="31080" cy="31080"/>
          </a:xfrm>
          <a:prstGeom prst="rect">
            <a:avLst/>
          </a:prstGeom>
          <a:noFill/>
          <a:ln>
            <a:noFill/>
          </a:ln>
        </p:spPr>
      </p:pic>
      <p:sp>
        <p:nvSpPr>
          <p:cNvPr id="721" name="Shape 721"/>
          <p:cNvSpPr txBox="1"/>
          <p:nvPr/>
        </p:nvSpPr>
        <p:spPr>
          <a:xfrm>
            <a:off x="3643025" y="2712900"/>
            <a:ext cx="5013000" cy="3000000"/>
          </a:xfrm>
          <a:prstGeom prst="rect">
            <a:avLst/>
          </a:prstGeom>
          <a:noFill/>
          <a:ln>
            <a:noFill/>
          </a:ln>
        </p:spPr>
        <p:txBody>
          <a:bodyPr anchorCtr="0" anchor="ctr" bIns="91425" lIns="91425" spcFirstLastPara="1" rIns="91425" wrap="square" tIns="91425">
            <a:noAutofit/>
          </a:bodyPr>
          <a:lstStyle/>
          <a:p>
            <a:pPr indent="-317500" lvl="0" marL="457200" rtl="0">
              <a:lnSpc>
                <a:spcPct val="133333"/>
              </a:lnSpc>
              <a:spcBef>
                <a:spcPts val="0"/>
              </a:spcBef>
              <a:spcAft>
                <a:spcPts val="0"/>
              </a:spcAft>
              <a:buSzPts val="1400"/>
              <a:buChar char="●"/>
            </a:pPr>
            <a:r>
              <a:rPr b="1" lang="en-US"/>
              <a:t>Countertop or Undercounter</a:t>
            </a:r>
            <a:r>
              <a:rPr lang="en-US"/>
              <a:t> Installation</a:t>
            </a:r>
            <a:endParaRPr/>
          </a:p>
          <a:p>
            <a:pPr indent="-317500" lvl="0" marL="457200" rtl="0">
              <a:lnSpc>
                <a:spcPct val="133333"/>
              </a:lnSpc>
              <a:spcBef>
                <a:spcPts val="0"/>
              </a:spcBef>
              <a:spcAft>
                <a:spcPts val="0"/>
              </a:spcAft>
              <a:buSzPts val="1400"/>
              <a:buChar char="●"/>
            </a:pPr>
            <a:r>
              <a:rPr lang="en-US"/>
              <a:t>15 Flat or</a:t>
            </a:r>
            <a:r>
              <a:rPr b="1" lang="en-US"/>
              <a:t> XL Matrix GRID™ Plates</a:t>
            </a:r>
            <a:r>
              <a:rPr lang="en-US"/>
              <a:t> </a:t>
            </a:r>
            <a:endParaRPr/>
          </a:p>
          <a:p>
            <a:pPr indent="-317500" lvl="0" marL="457200" rtl="0">
              <a:lnSpc>
                <a:spcPct val="133333"/>
              </a:lnSpc>
              <a:spcBef>
                <a:spcPts val="0"/>
              </a:spcBef>
              <a:spcAft>
                <a:spcPts val="0"/>
              </a:spcAft>
              <a:buSzPts val="1400"/>
              <a:buChar char="●"/>
            </a:pPr>
            <a:r>
              <a:rPr lang="en-US"/>
              <a:t>Up to 800 Watts | </a:t>
            </a:r>
            <a:r>
              <a:rPr b="1" lang="en-US"/>
              <a:t>XL Power</a:t>
            </a:r>
            <a:r>
              <a:rPr lang="en-US"/>
              <a:t>™ SMPS </a:t>
            </a:r>
            <a:endParaRPr/>
          </a:p>
          <a:p>
            <a:pPr indent="-317500" lvl="0" marL="457200" rtl="0">
              <a:lnSpc>
                <a:spcPct val="133333"/>
              </a:lnSpc>
              <a:spcBef>
                <a:spcPts val="0"/>
              </a:spcBef>
              <a:spcAft>
                <a:spcPts val="0"/>
              </a:spcAft>
              <a:buSzPts val="1400"/>
              <a:buChar char="●"/>
            </a:pPr>
            <a:r>
              <a:rPr lang="en-US"/>
              <a:t>Life </a:t>
            </a:r>
            <a:r>
              <a:rPr b="1" lang="en-US"/>
              <a:t>MicroMembrane™ Technology</a:t>
            </a:r>
            <a:r>
              <a:rPr lang="en-US"/>
              <a:t> </a:t>
            </a:r>
            <a:endParaRPr/>
          </a:p>
          <a:p>
            <a:pPr indent="-317500" lvl="0" marL="457200" rtl="0">
              <a:lnSpc>
                <a:spcPct val="133333"/>
              </a:lnSpc>
              <a:spcBef>
                <a:spcPts val="0"/>
              </a:spcBef>
              <a:spcAft>
                <a:spcPts val="0"/>
              </a:spcAft>
              <a:buSzPts val="1400"/>
              <a:buChar char="●"/>
            </a:pPr>
            <a:r>
              <a:rPr b="1" lang="en-US"/>
              <a:t>1.7 - 12.2</a:t>
            </a:r>
            <a:r>
              <a:rPr lang="en-US"/>
              <a:t> pH Range</a:t>
            </a:r>
            <a:endParaRPr/>
          </a:p>
          <a:p>
            <a:pPr indent="-317500" lvl="0" marL="457200" rtl="0">
              <a:lnSpc>
                <a:spcPct val="133333"/>
              </a:lnSpc>
              <a:spcBef>
                <a:spcPts val="0"/>
              </a:spcBef>
              <a:spcAft>
                <a:spcPts val="0"/>
              </a:spcAft>
              <a:buSzPts val="1400"/>
              <a:buChar char="●"/>
            </a:pPr>
            <a:r>
              <a:rPr lang="en-US"/>
              <a:t>Up to </a:t>
            </a:r>
            <a:r>
              <a:rPr b="1" lang="en-US"/>
              <a:t>-1005 ORP</a:t>
            </a:r>
            <a:r>
              <a:rPr lang="en-US"/>
              <a:t> | Anti-Oxidant Potential </a:t>
            </a:r>
            <a:endParaRPr/>
          </a:p>
          <a:p>
            <a:pPr indent="-317500" lvl="0" marL="457200" rtl="0">
              <a:lnSpc>
                <a:spcPct val="133333"/>
              </a:lnSpc>
              <a:spcBef>
                <a:spcPts val="0"/>
              </a:spcBef>
              <a:spcAft>
                <a:spcPts val="0"/>
              </a:spcAft>
              <a:buSzPts val="1400"/>
              <a:buChar char="●"/>
            </a:pPr>
            <a:r>
              <a:rPr b="1" lang="en-US"/>
              <a:t>Lifetime Warranty</a:t>
            </a:r>
            <a:endParaRPr b="1"/>
          </a:p>
          <a:p>
            <a:pPr indent="-317500" lvl="0" marL="457200" rtl="0">
              <a:lnSpc>
                <a:spcPct val="133333"/>
              </a:lnSpc>
              <a:spcBef>
                <a:spcPts val="0"/>
              </a:spcBef>
              <a:spcAft>
                <a:spcPts val="0"/>
              </a:spcAft>
              <a:buSzPts val="1400"/>
              <a:buChar char="●"/>
            </a:pPr>
            <a:r>
              <a:rPr b="1" lang="en-US"/>
              <a:t>Customized</a:t>
            </a:r>
            <a:r>
              <a:rPr lang="en-US"/>
              <a:t> Pre-Filters </a:t>
            </a:r>
            <a:endParaRPr/>
          </a:p>
          <a:p>
            <a:pPr indent="-317500" lvl="0" marL="457200" rtl="0">
              <a:lnSpc>
                <a:spcPct val="133333"/>
              </a:lnSpc>
              <a:spcBef>
                <a:spcPts val="0"/>
              </a:spcBef>
              <a:spcAft>
                <a:spcPts val="0"/>
              </a:spcAft>
              <a:buSzPts val="1400"/>
              <a:buChar char="●"/>
            </a:pPr>
            <a:r>
              <a:rPr b="1" lang="en-US"/>
              <a:t>Top Loading One-Click Filters</a:t>
            </a:r>
            <a:r>
              <a:rPr lang="en-US"/>
              <a:t>™</a:t>
            </a:r>
            <a:endParaRPr/>
          </a:p>
          <a:p>
            <a:pPr indent="-317500" lvl="0" marL="457200" rtl="0">
              <a:lnSpc>
                <a:spcPct val="133333"/>
              </a:lnSpc>
              <a:spcBef>
                <a:spcPts val="0"/>
              </a:spcBef>
              <a:spcAft>
                <a:spcPts val="0"/>
              </a:spcAft>
              <a:buSzPts val="1400"/>
              <a:buChar char="●"/>
            </a:pPr>
            <a:r>
              <a:rPr lang="en-US"/>
              <a:t>Advanced </a:t>
            </a:r>
            <a:r>
              <a:rPr b="1" lang="en-US"/>
              <a:t>RADC Self-Cleaning</a:t>
            </a:r>
            <a:r>
              <a:rPr lang="en-US"/>
              <a:t> </a:t>
            </a:r>
            <a:endParaRPr/>
          </a:p>
          <a:p>
            <a:pPr indent="-317500" lvl="0" marL="457200" rtl="0">
              <a:lnSpc>
                <a:spcPct val="133333"/>
              </a:lnSpc>
              <a:spcBef>
                <a:spcPts val="0"/>
              </a:spcBef>
              <a:spcAft>
                <a:spcPts val="0"/>
              </a:spcAft>
              <a:buSzPts val="1400"/>
              <a:buChar char="●"/>
            </a:pPr>
            <a:r>
              <a:rPr b="1" lang="en-US"/>
              <a:t>Black/Graphite</a:t>
            </a:r>
            <a:r>
              <a:rPr lang="en-US"/>
              <a:t> | Color Options</a:t>
            </a:r>
            <a:endParaRPr/>
          </a:p>
          <a:p>
            <a:pPr indent="-317500" lvl="0" marL="457200" rtl="0">
              <a:lnSpc>
                <a:spcPct val="133333"/>
              </a:lnSpc>
              <a:spcBef>
                <a:spcPts val="0"/>
              </a:spcBef>
              <a:spcAft>
                <a:spcPts val="0"/>
              </a:spcAft>
              <a:buSzPts val="1400"/>
              <a:buChar char="●"/>
            </a:pPr>
            <a:r>
              <a:rPr lang="en-US"/>
              <a:t>Dimensions | </a:t>
            </a:r>
            <a:r>
              <a:rPr b="1" lang="en-US"/>
              <a:t>12.5" W x 6.25" D x 15" H</a:t>
            </a:r>
            <a:endParaRPr b="1"/>
          </a:p>
          <a:p>
            <a:pPr indent="-317500" lvl="0" marL="457200" rtl="0">
              <a:lnSpc>
                <a:spcPct val="133333"/>
              </a:lnSpc>
              <a:spcBef>
                <a:spcPts val="0"/>
              </a:spcBef>
              <a:spcAft>
                <a:spcPts val="0"/>
              </a:spcAft>
              <a:buSzPts val="1400"/>
              <a:buChar char="●"/>
            </a:pPr>
            <a:r>
              <a:rPr lang="en-US"/>
              <a:t>110v-220v </a:t>
            </a:r>
            <a:r>
              <a:rPr b="1" lang="en-US"/>
              <a:t>International Voltage</a:t>
            </a:r>
            <a:endParaRPr b="1"/>
          </a:p>
        </p:txBody>
      </p:sp>
      <p:pic>
        <p:nvPicPr>
          <p:cNvPr id="722" name="Shape 722"/>
          <p:cNvPicPr preferRelativeResize="0"/>
          <p:nvPr/>
        </p:nvPicPr>
        <p:blipFill>
          <a:blip r:embed="rId6">
            <a:alphaModFix/>
          </a:blip>
          <a:stretch>
            <a:fillRect/>
          </a:stretch>
        </p:blipFill>
        <p:spPr>
          <a:xfrm>
            <a:off x="74700" y="1781400"/>
            <a:ext cx="3568325" cy="3532649"/>
          </a:xfrm>
          <a:prstGeom prst="rect">
            <a:avLst/>
          </a:prstGeom>
          <a:noFill/>
          <a:ln>
            <a:noFill/>
          </a:ln>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Shape 729"/>
          <p:cNvSpPr/>
          <p:nvPr/>
        </p:nvSpPr>
        <p:spPr>
          <a:xfrm>
            <a:off x="0" y="-125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Trebuchet MS"/>
                <a:ea typeface="Trebuchet MS"/>
                <a:cs typeface="Trebuchet MS"/>
                <a:sym typeface="Trebuchet MS"/>
              </a:rPr>
              <a:t>LIFE IONIZERS</a:t>
            </a:r>
            <a:endParaRPr b="0" sz="1800" strike="noStrike">
              <a:solidFill>
                <a:srgbClr val="000000"/>
              </a:solidFill>
              <a:latin typeface="Arial"/>
              <a:ea typeface="Arial"/>
              <a:cs typeface="Arial"/>
              <a:sym typeface="Arial"/>
            </a:endParaRPr>
          </a:p>
        </p:txBody>
      </p:sp>
      <p:sp>
        <p:nvSpPr>
          <p:cNvPr id="730" name="Shape 730"/>
          <p:cNvSpPr/>
          <p:nvPr/>
        </p:nvSpPr>
        <p:spPr>
          <a:xfrm>
            <a:off x="0" y="56196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CERTIFICATIONS</a:t>
            </a:r>
            <a:endParaRPr b="0" sz="1800" strike="noStrike">
              <a:solidFill>
                <a:srgbClr val="000000"/>
              </a:solidFill>
              <a:latin typeface="Arial"/>
              <a:ea typeface="Arial"/>
              <a:cs typeface="Arial"/>
              <a:sym typeface="Arial"/>
            </a:endParaRPr>
          </a:p>
        </p:txBody>
      </p:sp>
      <p:pic>
        <p:nvPicPr>
          <p:cNvPr id="731" name="Shape 731"/>
          <p:cNvPicPr preferRelativeResize="0"/>
          <p:nvPr/>
        </p:nvPicPr>
        <p:blipFill rotWithShape="1">
          <a:blip r:embed="rId3">
            <a:alphaModFix/>
          </a:blip>
          <a:srcRect b="0" l="0" r="0" t="0"/>
          <a:stretch/>
        </p:blipFill>
        <p:spPr>
          <a:xfrm>
            <a:off x="4087800" y="2205000"/>
            <a:ext cx="977040" cy="1123200"/>
          </a:xfrm>
          <a:prstGeom prst="rect">
            <a:avLst/>
          </a:prstGeom>
          <a:noFill/>
          <a:ln>
            <a:noFill/>
          </a:ln>
        </p:spPr>
      </p:pic>
      <p:pic>
        <p:nvPicPr>
          <p:cNvPr id="732" name="Shape 732"/>
          <p:cNvPicPr preferRelativeResize="0"/>
          <p:nvPr/>
        </p:nvPicPr>
        <p:blipFill rotWithShape="1">
          <a:blip r:embed="rId4">
            <a:alphaModFix/>
          </a:blip>
          <a:srcRect b="0" l="0" r="0" t="0"/>
          <a:stretch/>
        </p:blipFill>
        <p:spPr>
          <a:xfrm>
            <a:off x="5280120" y="2205000"/>
            <a:ext cx="977040" cy="1123200"/>
          </a:xfrm>
          <a:prstGeom prst="rect">
            <a:avLst/>
          </a:prstGeom>
          <a:noFill/>
          <a:ln>
            <a:noFill/>
          </a:ln>
        </p:spPr>
      </p:pic>
      <p:pic>
        <p:nvPicPr>
          <p:cNvPr id="733" name="Shape 733"/>
          <p:cNvPicPr preferRelativeResize="0"/>
          <p:nvPr/>
        </p:nvPicPr>
        <p:blipFill rotWithShape="1">
          <a:blip r:embed="rId5">
            <a:alphaModFix/>
          </a:blip>
          <a:srcRect b="0" l="0" r="0" t="0"/>
          <a:stretch/>
        </p:blipFill>
        <p:spPr>
          <a:xfrm>
            <a:off x="6472080" y="2235240"/>
            <a:ext cx="977040" cy="1123200"/>
          </a:xfrm>
          <a:prstGeom prst="rect">
            <a:avLst/>
          </a:prstGeom>
          <a:noFill/>
          <a:ln>
            <a:noFill/>
          </a:ln>
        </p:spPr>
      </p:pic>
      <p:pic>
        <p:nvPicPr>
          <p:cNvPr id="734" name="Shape 734"/>
          <p:cNvPicPr preferRelativeResize="0"/>
          <p:nvPr/>
        </p:nvPicPr>
        <p:blipFill rotWithShape="1">
          <a:blip r:embed="rId6">
            <a:alphaModFix/>
          </a:blip>
          <a:srcRect b="0" l="0" r="0" t="0"/>
          <a:stretch/>
        </p:blipFill>
        <p:spPr>
          <a:xfrm>
            <a:off x="479520" y="2200320"/>
            <a:ext cx="1007280" cy="1158120"/>
          </a:xfrm>
          <a:prstGeom prst="rect">
            <a:avLst/>
          </a:prstGeom>
          <a:noFill/>
          <a:ln>
            <a:noFill/>
          </a:ln>
        </p:spPr>
      </p:pic>
      <p:pic>
        <p:nvPicPr>
          <p:cNvPr id="735" name="Shape 735"/>
          <p:cNvPicPr preferRelativeResize="0"/>
          <p:nvPr/>
        </p:nvPicPr>
        <p:blipFill rotWithShape="1">
          <a:blip r:embed="rId7">
            <a:alphaModFix/>
          </a:blip>
          <a:srcRect b="0" l="0" r="0" t="0"/>
          <a:stretch/>
        </p:blipFill>
        <p:spPr>
          <a:xfrm>
            <a:off x="2894040" y="2235240"/>
            <a:ext cx="977040" cy="1123200"/>
          </a:xfrm>
          <a:prstGeom prst="rect">
            <a:avLst/>
          </a:prstGeom>
          <a:noFill/>
          <a:ln>
            <a:noFill/>
          </a:ln>
        </p:spPr>
      </p:pic>
      <p:pic>
        <p:nvPicPr>
          <p:cNvPr id="736" name="Shape 736"/>
          <p:cNvPicPr preferRelativeResize="0"/>
          <p:nvPr/>
        </p:nvPicPr>
        <p:blipFill rotWithShape="1">
          <a:blip r:embed="rId8">
            <a:alphaModFix/>
          </a:blip>
          <a:srcRect b="0" l="0" r="0" t="0"/>
          <a:stretch/>
        </p:blipFill>
        <p:spPr>
          <a:xfrm>
            <a:off x="1701720" y="2200320"/>
            <a:ext cx="977040" cy="1123200"/>
          </a:xfrm>
          <a:prstGeom prst="rect">
            <a:avLst/>
          </a:prstGeom>
          <a:noFill/>
          <a:ln>
            <a:noFill/>
          </a:ln>
        </p:spPr>
      </p:pic>
      <p:pic>
        <p:nvPicPr>
          <p:cNvPr id="737" name="Shape 737"/>
          <p:cNvPicPr preferRelativeResize="0"/>
          <p:nvPr/>
        </p:nvPicPr>
        <p:blipFill rotWithShape="1">
          <a:blip r:embed="rId9">
            <a:alphaModFix/>
          </a:blip>
          <a:srcRect b="0" l="0" r="0" t="0"/>
          <a:stretch/>
        </p:blipFill>
        <p:spPr>
          <a:xfrm>
            <a:off x="7666200" y="2235240"/>
            <a:ext cx="977040" cy="1123200"/>
          </a:xfrm>
          <a:prstGeom prst="rect">
            <a:avLst/>
          </a:prstGeom>
          <a:noFill/>
          <a:ln>
            <a:noFill/>
          </a:ln>
        </p:spPr>
      </p:pic>
      <p:pic>
        <p:nvPicPr>
          <p:cNvPr id="738" name="Shape 738"/>
          <p:cNvPicPr preferRelativeResize="0"/>
          <p:nvPr/>
        </p:nvPicPr>
        <p:blipFill rotWithShape="1">
          <a:blip r:embed="rId10">
            <a:alphaModFix/>
          </a:blip>
          <a:srcRect b="0" l="0" r="0" t="0"/>
          <a:stretch/>
        </p:blipFill>
        <p:spPr>
          <a:xfrm>
            <a:off x="5261040" y="3479760"/>
            <a:ext cx="977040" cy="1123200"/>
          </a:xfrm>
          <a:prstGeom prst="rect">
            <a:avLst/>
          </a:prstGeom>
          <a:noFill/>
          <a:ln>
            <a:noFill/>
          </a:ln>
        </p:spPr>
      </p:pic>
      <p:pic>
        <p:nvPicPr>
          <p:cNvPr id="739" name="Shape 739"/>
          <p:cNvPicPr preferRelativeResize="0"/>
          <p:nvPr/>
        </p:nvPicPr>
        <p:blipFill rotWithShape="1">
          <a:blip r:embed="rId11">
            <a:alphaModFix/>
          </a:blip>
          <a:srcRect b="0" l="0" r="0" t="0"/>
          <a:stretch/>
        </p:blipFill>
        <p:spPr>
          <a:xfrm>
            <a:off x="4065480" y="3479760"/>
            <a:ext cx="977040" cy="1123200"/>
          </a:xfrm>
          <a:prstGeom prst="rect">
            <a:avLst/>
          </a:prstGeom>
          <a:noFill/>
          <a:ln>
            <a:noFill/>
          </a:ln>
        </p:spPr>
      </p:pic>
      <p:pic>
        <p:nvPicPr>
          <p:cNvPr id="740" name="Shape 740"/>
          <p:cNvPicPr preferRelativeResize="0"/>
          <p:nvPr/>
        </p:nvPicPr>
        <p:blipFill rotWithShape="1">
          <a:blip r:embed="rId12">
            <a:alphaModFix/>
          </a:blip>
          <a:srcRect b="0" l="0" r="0" t="0"/>
          <a:stretch/>
        </p:blipFill>
        <p:spPr>
          <a:xfrm>
            <a:off x="2870280" y="3495600"/>
            <a:ext cx="977040" cy="1123200"/>
          </a:xfrm>
          <a:prstGeom prst="rect">
            <a:avLst/>
          </a:prstGeom>
          <a:noFill/>
          <a:ln>
            <a:noFill/>
          </a:ln>
        </p:spPr>
      </p:pic>
      <p:pic>
        <p:nvPicPr>
          <p:cNvPr id="741" name="Shape 741"/>
          <p:cNvPicPr preferRelativeResize="0"/>
          <p:nvPr/>
        </p:nvPicPr>
        <p:blipFill rotWithShape="1">
          <a:blip r:embed="rId13">
            <a:alphaModFix/>
          </a:blip>
          <a:srcRect b="0" l="0" r="0" t="0"/>
          <a:stretch/>
        </p:blipFill>
        <p:spPr>
          <a:xfrm>
            <a:off x="479520" y="3479760"/>
            <a:ext cx="977040" cy="1123200"/>
          </a:xfrm>
          <a:prstGeom prst="rect">
            <a:avLst/>
          </a:prstGeom>
          <a:noFill/>
          <a:ln>
            <a:noFill/>
          </a:ln>
        </p:spPr>
      </p:pic>
      <p:pic>
        <p:nvPicPr>
          <p:cNvPr id="742" name="Shape 742"/>
          <p:cNvPicPr preferRelativeResize="0"/>
          <p:nvPr/>
        </p:nvPicPr>
        <p:blipFill rotWithShape="1">
          <a:blip r:embed="rId14">
            <a:alphaModFix/>
          </a:blip>
          <a:srcRect b="0" l="0" r="0" t="0"/>
          <a:stretch/>
        </p:blipFill>
        <p:spPr>
          <a:xfrm>
            <a:off x="6456240" y="3495600"/>
            <a:ext cx="977040" cy="1123200"/>
          </a:xfrm>
          <a:prstGeom prst="rect">
            <a:avLst/>
          </a:prstGeom>
          <a:noFill/>
          <a:ln>
            <a:noFill/>
          </a:ln>
        </p:spPr>
      </p:pic>
      <p:pic>
        <p:nvPicPr>
          <p:cNvPr id="743" name="Shape 743"/>
          <p:cNvPicPr preferRelativeResize="0"/>
          <p:nvPr/>
        </p:nvPicPr>
        <p:blipFill rotWithShape="1">
          <a:blip r:embed="rId15">
            <a:alphaModFix/>
          </a:blip>
          <a:srcRect b="0" l="0" r="0" t="0"/>
          <a:stretch/>
        </p:blipFill>
        <p:spPr>
          <a:xfrm>
            <a:off x="1674720" y="3479760"/>
            <a:ext cx="977040" cy="1123200"/>
          </a:xfrm>
          <a:prstGeom prst="rect">
            <a:avLst/>
          </a:prstGeom>
          <a:noFill/>
          <a:ln>
            <a:noFill/>
          </a:ln>
        </p:spPr>
      </p:pic>
      <p:pic>
        <p:nvPicPr>
          <p:cNvPr id="744" name="Shape 744"/>
          <p:cNvPicPr preferRelativeResize="0"/>
          <p:nvPr/>
        </p:nvPicPr>
        <p:blipFill rotWithShape="1">
          <a:blip r:embed="rId16">
            <a:alphaModFix/>
          </a:blip>
          <a:srcRect b="0" l="0" r="0" t="0"/>
          <a:stretch/>
        </p:blipFill>
        <p:spPr>
          <a:xfrm>
            <a:off x="7651800" y="3479760"/>
            <a:ext cx="990000" cy="1139040"/>
          </a:xfrm>
          <a:prstGeom prst="rect">
            <a:avLst/>
          </a:prstGeom>
          <a:noFill/>
          <a:ln>
            <a:noFill/>
          </a:ln>
        </p:spPr>
      </p:pic>
      <p:pic>
        <p:nvPicPr>
          <p:cNvPr id="745" name="Shape 745"/>
          <p:cNvPicPr preferRelativeResize="0"/>
          <p:nvPr/>
        </p:nvPicPr>
        <p:blipFill rotWithShape="1">
          <a:blip r:embed="rId17">
            <a:alphaModFix/>
          </a:blip>
          <a:srcRect b="0" l="0" r="0" t="0"/>
          <a:stretch/>
        </p:blipFill>
        <p:spPr>
          <a:xfrm>
            <a:off x="5297400" y="4740120"/>
            <a:ext cx="977040" cy="1123200"/>
          </a:xfrm>
          <a:prstGeom prst="rect">
            <a:avLst/>
          </a:prstGeom>
          <a:noFill/>
          <a:ln>
            <a:noFill/>
          </a:ln>
        </p:spPr>
      </p:pic>
      <p:pic>
        <p:nvPicPr>
          <p:cNvPr id="746" name="Shape 746"/>
          <p:cNvPicPr preferRelativeResize="0"/>
          <p:nvPr/>
        </p:nvPicPr>
        <p:blipFill rotWithShape="1">
          <a:blip r:embed="rId18">
            <a:alphaModFix/>
          </a:blip>
          <a:srcRect b="0" l="0" r="0" t="0"/>
          <a:stretch/>
        </p:blipFill>
        <p:spPr>
          <a:xfrm>
            <a:off x="2903400" y="4767120"/>
            <a:ext cx="1013760" cy="1166040"/>
          </a:xfrm>
          <a:prstGeom prst="rect">
            <a:avLst/>
          </a:prstGeom>
          <a:noFill/>
          <a:ln>
            <a:noFill/>
          </a:ln>
        </p:spPr>
      </p:pic>
      <p:pic>
        <p:nvPicPr>
          <p:cNvPr id="747" name="Shape 747"/>
          <p:cNvPicPr preferRelativeResize="0"/>
          <p:nvPr/>
        </p:nvPicPr>
        <p:blipFill rotWithShape="1">
          <a:blip r:embed="rId19">
            <a:alphaModFix/>
          </a:blip>
          <a:srcRect b="0" l="0" r="0" t="0"/>
          <a:stretch/>
        </p:blipFill>
        <p:spPr>
          <a:xfrm>
            <a:off x="4119480" y="4767120"/>
            <a:ext cx="977040" cy="1123200"/>
          </a:xfrm>
          <a:prstGeom prst="rect">
            <a:avLst/>
          </a:prstGeom>
          <a:noFill/>
          <a:ln>
            <a:noFill/>
          </a:ln>
        </p:spPr>
      </p:pic>
      <p:pic>
        <p:nvPicPr>
          <p:cNvPr id="748" name="Shape 748"/>
          <p:cNvPicPr preferRelativeResize="0"/>
          <p:nvPr/>
        </p:nvPicPr>
        <p:blipFill rotWithShape="1">
          <a:blip r:embed="rId20">
            <a:alphaModFix/>
          </a:blip>
          <a:srcRect b="0" l="0" r="0" t="0"/>
          <a:stretch/>
        </p:blipFill>
        <p:spPr>
          <a:xfrm>
            <a:off x="1716120" y="4767120"/>
            <a:ext cx="984960" cy="1132920"/>
          </a:xfrm>
          <a:prstGeom prst="rect">
            <a:avLst/>
          </a:prstGeom>
          <a:noFill/>
          <a:ln>
            <a:noFill/>
          </a:ln>
        </p:spPr>
      </p:pic>
      <p:pic>
        <p:nvPicPr>
          <p:cNvPr id="749" name="Shape 749"/>
          <p:cNvPicPr preferRelativeResize="0"/>
          <p:nvPr/>
        </p:nvPicPr>
        <p:blipFill rotWithShape="1">
          <a:blip r:embed="rId21">
            <a:alphaModFix/>
          </a:blip>
          <a:srcRect b="0" l="0" r="0" t="0"/>
          <a:stretch/>
        </p:blipFill>
        <p:spPr>
          <a:xfrm>
            <a:off x="6475320" y="4767120"/>
            <a:ext cx="955080" cy="1098000"/>
          </a:xfrm>
          <a:prstGeom prst="rect">
            <a:avLst/>
          </a:prstGeom>
          <a:noFill/>
          <a:ln>
            <a:noFill/>
          </a:ln>
        </p:spPr>
      </p:pic>
      <p:pic>
        <p:nvPicPr>
          <p:cNvPr id="750" name="Shape 750"/>
          <p:cNvPicPr preferRelativeResize="0"/>
          <p:nvPr/>
        </p:nvPicPr>
        <p:blipFill rotWithShape="1">
          <a:blip r:embed="rId22">
            <a:alphaModFix/>
          </a:blip>
          <a:srcRect b="0" l="0" r="0" t="0"/>
          <a:stretch/>
        </p:blipFill>
        <p:spPr>
          <a:xfrm>
            <a:off x="479520" y="4740120"/>
            <a:ext cx="1036080" cy="1191600"/>
          </a:xfrm>
          <a:prstGeom prst="rect">
            <a:avLst/>
          </a:prstGeom>
          <a:noFill/>
          <a:ln>
            <a:noFill/>
          </a:ln>
        </p:spPr>
      </p:pic>
      <p:pic>
        <p:nvPicPr>
          <p:cNvPr id="751" name="Shape 751"/>
          <p:cNvPicPr preferRelativeResize="0"/>
          <p:nvPr/>
        </p:nvPicPr>
        <p:blipFill rotWithShape="1">
          <a:blip r:embed="rId23">
            <a:alphaModFix/>
          </a:blip>
          <a:srcRect b="0" l="0" r="0" t="0"/>
          <a:stretch/>
        </p:blipFill>
        <p:spPr>
          <a:xfrm>
            <a:off x="7632720" y="4748040"/>
            <a:ext cx="1009080" cy="1116720"/>
          </a:xfrm>
          <a:prstGeom prst="rect">
            <a:avLst/>
          </a:prstGeom>
          <a:noFill/>
          <a:ln>
            <a:noFill/>
          </a:ln>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7" name="Shape 757"/>
        <p:cNvGrpSpPr/>
        <p:nvPr/>
      </p:nvGrpSpPr>
      <p:grpSpPr>
        <a:xfrm>
          <a:off x="0" y="0"/>
          <a:ext cx="0" cy="0"/>
          <a:chOff x="0" y="0"/>
          <a:chExt cx="0" cy="0"/>
        </a:xfrm>
      </p:grpSpPr>
      <p:sp>
        <p:nvSpPr>
          <p:cNvPr id="758" name="Shape 758"/>
          <p:cNvSpPr/>
          <p:nvPr/>
        </p:nvSpPr>
        <p:spPr>
          <a:xfrm>
            <a:off x="154080" y="193680"/>
            <a:ext cx="8835480" cy="129456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59" name="Shape 759"/>
          <p:cNvSpPr/>
          <p:nvPr/>
        </p:nvSpPr>
        <p:spPr>
          <a:xfrm>
            <a:off x="1341360" y="1969920"/>
            <a:ext cx="7576560" cy="5358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5-STAGE REVERSE OSMOSIS: $299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REMINERALIZER: $75</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SUPER PRE-FILTER SYSTEM: $189.97</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LIFE </a:t>
            </a:r>
            <a:r>
              <a:rPr b="1" lang="en-US" sz="1800" strike="noStrike">
                <a:solidFill>
                  <a:srgbClr val="000000"/>
                </a:solidFill>
                <a:latin typeface="Trebuchet MS"/>
                <a:ea typeface="Trebuchet MS"/>
                <a:cs typeface="Trebuchet MS"/>
                <a:sym typeface="Trebuchet MS"/>
              </a:rPr>
              <a:t>GRID</a:t>
            </a:r>
            <a:r>
              <a:rPr b="1" lang="en-US" sz="1800" strike="noStrike">
                <a:solidFill>
                  <a:srgbClr val="000000"/>
                </a:solidFill>
                <a:latin typeface="Arial"/>
                <a:ea typeface="Arial"/>
                <a:cs typeface="Arial"/>
                <a:sym typeface="Arial"/>
              </a:rPr>
              <a:t> TECHNOLOGY: $100</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LIFE UV LIGHT TECHNOLOGY: $150</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LIFE ENERGY FREQUENCY TECHNOLOGY: $150</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LIFE LASER ENERGY TECHNOLOGY: $300</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800" strike="noStrike">
                <a:solidFill>
                  <a:srgbClr val="000000"/>
                </a:solidFill>
                <a:latin typeface="Arial"/>
                <a:ea typeface="Arial"/>
                <a:cs typeface="Arial"/>
                <a:sym typeface="Arial"/>
              </a:rPr>
              <a:t>NO SALES TAX (</a:t>
            </a:r>
            <a:r>
              <a:rPr b="1" lang="en-US" sz="1200" strike="noStrike">
                <a:solidFill>
                  <a:srgbClr val="000000"/>
                </a:solidFill>
                <a:latin typeface="Arial"/>
                <a:ea typeface="Arial"/>
                <a:cs typeface="Arial"/>
                <a:sym typeface="Arial"/>
              </a:rPr>
              <a:t>EXCL. CA RESIDENTS</a:t>
            </a:r>
            <a:r>
              <a:rPr b="1" lang="en-US" sz="1800" strike="noStrike">
                <a:solidFill>
                  <a:srgbClr val="000000"/>
                </a:solidFill>
                <a:latin typeface="Arial"/>
                <a:ea typeface="Arial"/>
                <a:cs typeface="Arial"/>
                <a:sym typeface="Arial"/>
              </a:rPr>
              <a:t>)</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cxnSp>
        <p:nvCxnSpPr>
          <p:cNvPr id="760" name="Shape 760"/>
          <p:cNvCxnSpPr/>
          <p:nvPr/>
        </p:nvCxnSpPr>
        <p:spPr>
          <a:xfrm rot="5400000">
            <a:off x="-621690" y="3802770"/>
            <a:ext cx="3707700" cy="600"/>
          </a:xfrm>
          <a:prstGeom prst="bentConnector2">
            <a:avLst/>
          </a:prstGeom>
          <a:noFill/>
          <a:ln cap="flat" cmpd="sng" w="25550">
            <a:solidFill>
              <a:srgbClr val="00B0F0"/>
            </a:solidFill>
            <a:prstDash val="solid"/>
            <a:round/>
            <a:headEnd len="sm" w="sm" type="none"/>
            <a:tailEnd len="sm" w="sm" type="none"/>
          </a:ln>
        </p:spPr>
      </p:cxnSp>
      <p:sp>
        <p:nvSpPr>
          <p:cNvPr id="761" name="Shape 761"/>
          <p:cNvSpPr/>
          <p:nvPr/>
        </p:nvSpPr>
        <p:spPr>
          <a:xfrm>
            <a:off x="293760" y="298440"/>
            <a:ext cx="8557560" cy="93132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lang="en-US" sz="4400" strike="noStrike">
                <a:solidFill>
                  <a:srgbClr val="000000"/>
                </a:solidFill>
                <a:latin typeface="Arial"/>
                <a:ea typeface="Arial"/>
                <a:cs typeface="Arial"/>
                <a:sym typeface="Arial"/>
              </a:rPr>
              <a:t>ADDITIONAL TECHNOLOGIES</a:t>
            </a:r>
            <a:endParaRPr b="1" sz="4400" strike="noStrike">
              <a:solidFill>
                <a:srgbClr val="000000"/>
              </a:solidFill>
              <a:latin typeface="Arial"/>
              <a:ea typeface="Arial"/>
              <a:cs typeface="Arial"/>
              <a:sym typeface="Arial"/>
            </a:endParaRPr>
          </a:p>
        </p:txBody>
      </p:sp>
      <p:pic>
        <p:nvPicPr>
          <p:cNvPr id="762" name="Shape 762"/>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763" name="Shape 763"/>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id="764" name="Shape 764"/>
          <p:cNvPicPr preferRelativeResize="0"/>
          <p:nvPr/>
        </p:nvPicPr>
        <p:blipFill>
          <a:blip r:embed="rId4">
            <a:alphaModFix/>
          </a:blip>
          <a:stretch>
            <a:fillRect/>
          </a:stretch>
        </p:blipFill>
        <p:spPr>
          <a:xfrm>
            <a:off x="195900" y="1949215"/>
            <a:ext cx="927060" cy="927060"/>
          </a:xfrm>
          <a:prstGeom prst="rect">
            <a:avLst/>
          </a:prstGeom>
          <a:noFill/>
          <a:ln>
            <a:noFill/>
          </a:ln>
        </p:spPr>
      </p:pic>
      <p:pic>
        <p:nvPicPr>
          <p:cNvPr id="765" name="Shape 765"/>
          <p:cNvPicPr preferRelativeResize="0"/>
          <p:nvPr/>
        </p:nvPicPr>
        <p:blipFill>
          <a:blip r:embed="rId5">
            <a:alphaModFix/>
          </a:blip>
          <a:stretch>
            <a:fillRect/>
          </a:stretch>
        </p:blipFill>
        <p:spPr>
          <a:xfrm>
            <a:off x="195900" y="3028675"/>
            <a:ext cx="927050" cy="927050"/>
          </a:xfrm>
          <a:prstGeom prst="rect">
            <a:avLst/>
          </a:prstGeom>
          <a:noFill/>
          <a:ln>
            <a:noFill/>
          </a:ln>
        </p:spPr>
      </p:pic>
      <p:pic>
        <p:nvPicPr>
          <p:cNvPr id="766" name="Shape 766"/>
          <p:cNvPicPr preferRelativeResize="0"/>
          <p:nvPr/>
        </p:nvPicPr>
        <p:blipFill>
          <a:blip r:embed="rId6">
            <a:alphaModFix/>
          </a:blip>
          <a:stretch>
            <a:fillRect/>
          </a:stretch>
        </p:blipFill>
        <p:spPr>
          <a:xfrm>
            <a:off x="195900" y="4085600"/>
            <a:ext cx="927060" cy="927060"/>
          </a:xfrm>
          <a:prstGeom prst="rect">
            <a:avLst/>
          </a:prstGeom>
          <a:noFill/>
          <a:ln>
            <a:noFill/>
          </a:ln>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Shape 773"/>
          <p:cNvSpPr/>
          <p:nvPr/>
        </p:nvSpPr>
        <p:spPr>
          <a:xfrm>
            <a:off x="0" y="7588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400" strike="noStrike">
                <a:solidFill>
                  <a:srgbClr val="000000"/>
                </a:solidFill>
                <a:latin typeface="Trebuchet MS"/>
                <a:ea typeface="Trebuchet MS"/>
                <a:cs typeface="Trebuchet MS"/>
                <a:sym typeface="Trebuchet MS"/>
              </a:rPr>
              <a:t>FOR CHARGING YOUR CLIENT</a:t>
            </a:r>
            <a:endParaRPr b="0" sz="1800" strike="noStrike">
              <a:solidFill>
                <a:srgbClr val="000000"/>
              </a:solidFill>
              <a:latin typeface="Arial"/>
              <a:ea typeface="Arial"/>
              <a:cs typeface="Arial"/>
              <a:sym typeface="Arial"/>
            </a:endParaRPr>
          </a:p>
        </p:txBody>
      </p:sp>
      <p:sp>
        <p:nvSpPr>
          <p:cNvPr id="774" name="Shape 774"/>
          <p:cNvSpPr/>
          <p:nvPr/>
        </p:nvSpPr>
        <p:spPr>
          <a:xfrm>
            <a:off x="0" y="-144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Trebuchet MS"/>
                <a:ea typeface="Trebuchet MS"/>
                <a:cs typeface="Trebuchet MS"/>
                <a:sym typeface="Trebuchet MS"/>
              </a:rPr>
              <a:t>OPTIONS</a:t>
            </a:r>
            <a:endParaRPr b="0" sz="1800" strike="noStrike">
              <a:solidFill>
                <a:srgbClr val="000000"/>
              </a:solidFill>
              <a:latin typeface="Arial"/>
              <a:ea typeface="Arial"/>
              <a:cs typeface="Arial"/>
              <a:sym typeface="Arial"/>
            </a:endParaRPr>
          </a:p>
        </p:txBody>
      </p:sp>
      <p:sp>
        <p:nvSpPr>
          <p:cNvPr id="775" name="Shape 775"/>
          <p:cNvSpPr/>
          <p:nvPr/>
        </p:nvSpPr>
        <p:spPr>
          <a:xfrm>
            <a:off x="5265720" y="2379600"/>
            <a:ext cx="2472480" cy="47880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400" strike="noStrike">
                <a:solidFill>
                  <a:srgbClr val="FFFFFF"/>
                </a:solidFill>
                <a:latin typeface="Trebuchet MS"/>
                <a:ea typeface="Trebuchet MS"/>
                <a:cs typeface="Trebuchet MS"/>
                <a:sym typeface="Trebuchet MS"/>
              </a:rPr>
              <a:t>SQUARE</a:t>
            </a:r>
            <a:endParaRPr b="0" sz="1800" strike="noStrike">
              <a:solidFill>
                <a:srgbClr val="000000"/>
              </a:solidFill>
              <a:latin typeface="Arial"/>
              <a:ea typeface="Arial"/>
              <a:cs typeface="Arial"/>
              <a:sym typeface="Arial"/>
            </a:endParaRPr>
          </a:p>
        </p:txBody>
      </p:sp>
      <p:sp>
        <p:nvSpPr>
          <p:cNvPr id="776" name="Shape 776"/>
          <p:cNvSpPr/>
          <p:nvPr/>
        </p:nvSpPr>
        <p:spPr>
          <a:xfrm>
            <a:off x="5265720" y="3470400"/>
            <a:ext cx="3876120" cy="2644200"/>
          </a:xfrm>
          <a:prstGeom prst="rect">
            <a:avLst/>
          </a:prstGeom>
          <a:noFill/>
          <a:ln>
            <a:noFill/>
          </a:ln>
        </p:spPr>
        <p:txBody>
          <a:bodyPr anchorCtr="0" anchor="t" bIns="45000" lIns="90000" spcFirstLastPara="1" rIns="90000" wrap="square" tIns="45000">
            <a:noAutofit/>
          </a:bodyPr>
          <a:lstStyle/>
          <a:p>
            <a:pPr indent="-164520" lvl="0" marL="165240" marR="0" rtl="0" algn="l">
              <a:lnSpc>
                <a:spcPct val="100000"/>
              </a:lnSpc>
              <a:spcBef>
                <a:spcPts val="0"/>
              </a:spcBef>
              <a:spcAft>
                <a:spcPts val="0"/>
              </a:spcAft>
              <a:buClr>
                <a:srgbClr val="666666"/>
              </a:buClr>
              <a:buSzPts val="2052"/>
              <a:buFont typeface="Arial"/>
              <a:buChar char="•"/>
            </a:pPr>
            <a:r>
              <a:rPr b="0" lang="en-US" sz="1800" u="sng" strike="noStrike">
                <a:solidFill>
                  <a:schemeClr val="hlink"/>
                </a:solidFill>
                <a:latin typeface="Arial"/>
                <a:ea typeface="Arial"/>
                <a:cs typeface="Arial"/>
                <a:sym typeface="Arial"/>
                <a:hlinkClick r:id="rId3"/>
              </a:rPr>
              <a:t>https://squareup.com/</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2052"/>
              <a:buFont typeface="Arial"/>
              <a:buChar char="•"/>
            </a:pPr>
            <a:r>
              <a:rPr b="0" lang="en-US" sz="1800" strike="noStrike">
                <a:solidFill>
                  <a:srgbClr val="666666"/>
                </a:solidFill>
                <a:latin typeface="Arial"/>
                <a:ea typeface="Arial"/>
                <a:cs typeface="Arial"/>
                <a:sym typeface="Arial"/>
              </a:rPr>
              <a:t>FEES BETWEEN 1.4% AND 2.0%</a:t>
            </a:r>
            <a:endParaRPr b="0" sz="1800" strike="noStrike">
              <a:solidFill>
                <a:srgbClr val="000000"/>
              </a:solidFill>
              <a:latin typeface="Arial"/>
              <a:ea typeface="Arial"/>
              <a:cs typeface="Arial"/>
              <a:sym typeface="Arial"/>
            </a:endParaRPr>
          </a:p>
        </p:txBody>
      </p:sp>
      <p:sp>
        <p:nvSpPr>
          <p:cNvPr id="777" name="Shape 777"/>
          <p:cNvSpPr/>
          <p:nvPr/>
        </p:nvSpPr>
        <p:spPr>
          <a:xfrm>
            <a:off x="-120600" y="806400"/>
            <a:ext cx="9143280" cy="114228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8" name="Shape 778"/>
          <p:cNvSpPr/>
          <p:nvPr/>
        </p:nvSpPr>
        <p:spPr>
          <a:xfrm>
            <a:off x="1011240" y="2379600"/>
            <a:ext cx="2501280" cy="478800"/>
          </a:xfrm>
          <a:prstGeom prst="rect">
            <a:avLst/>
          </a:prstGeom>
          <a:solidFill>
            <a:srgbClr val="45729E"/>
          </a:solidFill>
          <a:ln cap="flat" cmpd="sng" w="25550">
            <a:solidFill>
              <a:srgbClr val="FFFFFF"/>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400" strike="noStrike">
                <a:solidFill>
                  <a:srgbClr val="FFFFFF"/>
                </a:solidFill>
                <a:latin typeface="Trebuchet MS"/>
                <a:ea typeface="Trebuchet MS"/>
                <a:cs typeface="Trebuchet MS"/>
                <a:sym typeface="Trebuchet MS"/>
              </a:rPr>
              <a:t>PAYPAL</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79" name="Shape 779"/>
          <p:cNvSpPr/>
          <p:nvPr/>
        </p:nvSpPr>
        <p:spPr>
          <a:xfrm>
            <a:off x="1011240" y="3502080"/>
            <a:ext cx="3653640" cy="3234600"/>
          </a:xfrm>
          <a:prstGeom prst="rect">
            <a:avLst/>
          </a:prstGeom>
          <a:noFill/>
          <a:ln>
            <a:noFill/>
          </a:ln>
        </p:spPr>
        <p:txBody>
          <a:bodyPr anchorCtr="0" anchor="t" bIns="45000" lIns="90000" spcFirstLastPara="1" rIns="90000" wrap="square" tIns="45000">
            <a:noAutofit/>
          </a:bodyPr>
          <a:lstStyle/>
          <a:p>
            <a:pPr indent="-164520" lvl="0" marL="165240" marR="0" rtl="0" algn="l">
              <a:lnSpc>
                <a:spcPct val="100000"/>
              </a:lnSpc>
              <a:spcBef>
                <a:spcPts val="0"/>
              </a:spcBef>
              <a:spcAft>
                <a:spcPts val="0"/>
              </a:spcAft>
              <a:buClr>
                <a:srgbClr val="666666"/>
              </a:buClr>
              <a:buSzPts val="2052"/>
              <a:buFont typeface="Arial"/>
              <a:buChar char="•"/>
            </a:pPr>
            <a:r>
              <a:rPr b="0" lang="en-US" sz="1800" u="sng" strike="noStrike">
                <a:solidFill>
                  <a:schemeClr val="hlink"/>
                </a:solidFill>
                <a:latin typeface="Arial"/>
                <a:ea typeface="Arial"/>
                <a:cs typeface="Arial"/>
                <a:sym typeface="Arial"/>
                <a:hlinkClick r:id="rId4"/>
              </a:rPr>
              <a:t>https://www.paypal.com/home</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Clr>
                <a:srgbClr val="666666"/>
              </a:buClr>
              <a:buSzPts val="2052"/>
              <a:buFont typeface="Arial"/>
              <a:buChar char="•"/>
            </a:pPr>
            <a:r>
              <a:rPr b="0" lang="en-US" sz="1800" strike="noStrike">
                <a:solidFill>
                  <a:srgbClr val="666666"/>
                </a:solidFill>
                <a:latin typeface="Arial"/>
                <a:ea typeface="Arial"/>
                <a:cs typeface="Arial"/>
                <a:sym typeface="Arial"/>
              </a:rPr>
              <a:t>FEES BETWEEN 1-3%</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164520" lvl="0" marL="16524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780" name="Shape 780"/>
          <p:cNvPicPr preferRelativeResize="0"/>
          <p:nvPr/>
        </p:nvPicPr>
        <p:blipFill rotWithShape="1">
          <a:blip r:embed="rId5">
            <a:alphaModFix/>
          </a:blip>
          <a:srcRect b="0" l="0" r="0" t="0"/>
          <a:stretch/>
        </p:blipFill>
        <p:spPr>
          <a:xfrm>
            <a:off x="5398920" y="4305240"/>
            <a:ext cx="2131200" cy="1751760"/>
          </a:xfrm>
          <a:prstGeom prst="rect">
            <a:avLst/>
          </a:prstGeom>
          <a:noFill/>
          <a:ln cap="flat" cmpd="sng" w="25550">
            <a:solidFill>
              <a:srgbClr val="FFFFFF"/>
            </a:solidFill>
            <a:prstDash val="solid"/>
            <a:round/>
            <a:headEnd len="sm" w="sm" type="none"/>
            <a:tailEnd len="sm" w="sm" type="none"/>
          </a:ln>
        </p:spPr>
      </p:pic>
      <p:pic>
        <p:nvPicPr>
          <p:cNvPr id="781" name="Shape 781"/>
          <p:cNvPicPr preferRelativeResize="0"/>
          <p:nvPr/>
        </p:nvPicPr>
        <p:blipFill rotWithShape="1">
          <a:blip r:embed="rId6">
            <a:alphaModFix/>
          </a:blip>
          <a:srcRect b="0" l="0" r="0" t="0"/>
          <a:stretch/>
        </p:blipFill>
        <p:spPr>
          <a:xfrm>
            <a:off x="1011240" y="4616280"/>
            <a:ext cx="2932920" cy="835920"/>
          </a:xfrm>
          <a:prstGeom prst="rect">
            <a:avLst/>
          </a:prstGeom>
          <a:noFill/>
          <a:ln>
            <a:noFill/>
          </a:ln>
        </p:spPr>
      </p:pic>
      <p:pic>
        <p:nvPicPr>
          <p:cNvPr id="782" name="Shape 782"/>
          <p:cNvPicPr preferRelativeResize="0"/>
          <p:nvPr/>
        </p:nvPicPr>
        <p:blipFill rotWithShape="1">
          <a:blip r:embed="rId7">
            <a:alphaModFix/>
          </a:blip>
          <a:srcRect b="0" l="0" r="0" t="0"/>
          <a:stretch/>
        </p:blipFill>
        <p:spPr>
          <a:xfrm>
            <a:off x="7545240" y="6308640"/>
            <a:ext cx="1159920" cy="396000"/>
          </a:xfrm>
          <a:prstGeom prst="rect">
            <a:avLst/>
          </a:prstGeom>
          <a:noFill/>
          <a:ln>
            <a:noFill/>
          </a:ln>
        </p:spPr>
      </p:pic>
      <p:sp>
        <p:nvSpPr>
          <p:cNvPr id="783" name="Shape 783"/>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b="0" l="0" r="0" t="0"/>
          <a:stretch/>
        </p:blipFill>
        <p:spPr>
          <a:xfrm>
            <a:off x="3506760" y="1627200"/>
            <a:ext cx="2020320" cy="4582440"/>
          </a:xfrm>
          <a:prstGeom prst="rect">
            <a:avLst/>
          </a:prstGeom>
          <a:noFill/>
          <a:ln>
            <a:noFill/>
          </a:ln>
        </p:spPr>
      </p:pic>
      <p:sp>
        <p:nvSpPr>
          <p:cNvPr id="134" name="Shape 134"/>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DRINK ALKALINE WATER</a:t>
            </a:r>
            <a:endParaRPr b="0" sz="1800" strike="noStrike">
              <a:solidFill>
                <a:srgbClr val="000000"/>
              </a:solidFill>
              <a:latin typeface="Arial"/>
              <a:ea typeface="Arial"/>
              <a:cs typeface="Arial"/>
              <a:sym typeface="Arial"/>
            </a:endParaRPr>
          </a:p>
        </p:txBody>
      </p:sp>
      <p:sp>
        <p:nvSpPr>
          <p:cNvPr id="135" name="Shape 135"/>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FOR YOUR HEALTH</a:t>
            </a:r>
            <a:endParaRPr b="0" sz="1800" strike="noStrike">
              <a:solidFill>
                <a:srgbClr val="000000"/>
              </a:solidFill>
              <a:latin typeface="Arial"/>
              <a:ea typeface="Arial"/>
              <a:cs typeface="Arial"/>
              <a:sym typeface="Arial"/>
            </a:endParaRPr>
          </a:p>
        </p:txBody>
      </p:sp>
      <p:pic>
        <p:nvPicPr>
          <p:cNvPr id="136" name="Shape 136"/>
          <p:cNvPicPr preferRelativeResize="0"/>
          <p:nvPr/>
        </p:nvPicPr>
        <p:blipFill rotWithShape="1">
          <a:blip r:embed="rId4">
            <a:alphaModFix/>
          </a:blip>
          <a:srcRect b="0" l="0" r="0" t="0"/>
          <a:stretch/>
        </p:blipFill>
        <p:spPr>
          <a:xfrm>
            <a:off x="3817800" y="4754880"/>
            <a:ext cx="1345320" cy="1553400"/>
          </a:xfrm>
          <a:prstGeom prst="rect">
            <a:avLst/>
          </a:prstGeom>
          <a:noFill/>
          <a:ln>
            <a:noFill/>
          </a:ln>
        </p:spPr>
      </p:pic>
      <p:sp>
        <p:nvSpPr>
          <p:cNvPr id="137" name="Shape 137"/>
          <p:cNvSpPr/>
          <p:nvPr/>
        </p:nvSpPr>
        <p:spPr>
          <a:xfrm>
            <a:off x="3324240" y="5318280"/>
            <a:ext cx="2320200" cy="10897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800" strike="noStrike">
                <a:solidFill>
                  <a:srgbClr val="FFFFFF"/>
                </a:solidFill>
                <a:latin typeface="Arial"/>
                <a:ea typeface="Arial"/>
                <a:cs typeface="Arial"/>
                <a:sym typeface="Arial"/>
              </a:rPr>
              <a:t>UP TO</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FFFFFF"/>
                </a:solidFill>
                <a:latin typeface="Arial"/>
                <a:ea typeface="Arial"/>
                <a:cs typeface="Arial"/>
                <a:sym typeface="Arial"/>
              </a:rPr>
              <a:t>6X</a:t>
            </a:r>
            <a:endParaRPr b="0" sz="1800" strike="noStrike">
              <a:solidFill>
                <a:srgbClr val="000000"/>
              </a:solidFill>
              <a:latin typeface="Arial"/>
              <a:ea typeface="Arial"/>
              <a:cs typeface="Arial"/>
              <a:sym typeface="Arial"/>
            </a:endParaRPr>
          </a:p>
        </p:txBody>
      </p:sp>
      <p:sp>
        <p:nvSpPr>
          <p:cNvPr id="138" name="Shape 138"/>
          <p:cNvSpPr/>
          <p:nvPr/>
        </p:nvSpPr>
        <p:spPr>
          <a:xfrm>
            <a:off x="2903400" y="6210360"/>
            <a:ext cx="3161520" cy="6436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900" strike="noStrike">
                <a:solidFill>
                  <a:srgbClr val="D85C00"/>
                </a:solidFill>
                <a:latin typeface="Arial"/>
                <a:ea typeface="Arial"/>
                <a:cs typeface="Arial"/>
                <a:sym typeface="Arial"/>
              </a:rPr>
              <a:t>MORE HYDRATING</a:t>
            </a:r>
            <a:endParaRPr b="0" sz="1800" strike="noStrike">
              <a:solidFill>
                <a:srgbClr val="000000"/>
              </a:solidFill>
              <a:latin typeface="Arial"/>
              <a:ea typeface="Arial"/>
              <a:cs typeface="Arial"/>
              <a:sym typeface="Arial"/>
            </a:endParaRPr>
          </a:p>
        </p:txBody>
      </p:sp>
      <p:sp>
        <p:nvSpPr>
          <p:cNvPr id="139" name="Shape 139"/>
          <p:cNvSpPr/>
          <p:nvPr/>
        </p:nvSpPr>
        <p:spPr>
          <a:xfrm>
            <a:off x="374760" y="2890800"/>
            <a:ext cx="1953360" cy="6454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800" strike="noStrike">
                <a:solidFill>
                  <a:srgbClr val="000000"/>
                </a:solidFill>
                <a:latin typeface="Arial"/>
                <a:ea typeface="Arial"/>
                <a:cs typeface="Arial"/>
                <a:sym typeface="Arial"/>
              </a:rPr>
              <a:t>Supports</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Immune System</a:t>
            </a:r>
            <a:endParaRPr b="0" sz="1800" strike="noStrike">
              <a:solidFill>
                <a:srgbClr val="000000"/>
              </a:solidFill>
              <a:latin typeface="Arial"/>
              <a:ea typeface="Arial"/>
              <a:cs typeface="Arial"/>
              <a:sym typeface="Arial"/>
            </a:endParaRPr>
          </a:p>
        </p:txBody>
      </p:sp>
      <p:sp>
        <p:nvSpPr>
          <p:cNvPr id="140" name="Shape 140"/>
          <p:cNvSpPr/>
          <p:nvPr/>
        </p:nvSpPr>
        <p:spPr>
          <a:xfrm>
            <a:off x="1576440" y="1676520"/>
            <a:ext cx="136296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Fights acid reflux</a:t>
            </a:r>
            <a:endParaRPr b="0" sz="1800" strike="noStrike">
              <a:solidFill>
                <a:srgbClr val="000000"/>
              </a:solidFill>
              <a:latin typeface="Arial"/>
              <a:ea typeface="Arial"/>
              <a:cs typeface="Arial"/>
              <a:sym typeface="Arial"/>
            </a:endParaRPr>
          </a:p>
        </p:txBody>
      </p:sp>
      <p:sp>
        <p:nvSpPr>
          <p:cNvPr id="141" name="Shape 141"/>
          <p:cNvSpPr/>
          <p:nvPr/>
        </p:nvSpPr>
        <p:spPr>
          <a:xfrm>
            <a:off x="979560" y="4103640"/>
            <a:ext cx="168372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Supports healthy probiotics</a:t>
            </a:r>
            <a:endParaRPr b="0" sz="1800" strike="noStrike">
              <a:solidFill>
                <a:srgbClr val="000000"/>
              </a:solidFill>
              <a:latin typeface="Arial"/>
              <a:ea typeface="Arial"/>
              <a:cs typeface="Arial"/>
              <a:sym typeface="Arial"/>
            </a:endParaRPr>
          </a:p>
        </p:txBody>
      </p:sp>
      <p:sp>
        <p:nvSpPr>
          <p:cNvPr id="142" name="Shape 142"/>
          <p:cNvSpPr/>
          <p:nvPr/>
        </p:nvSpPr>
        <p:spPr>
          <a:xfrm>
            <a:off x="625320" y="5318280"/>
            <a:ext cx="2633040" cy="6454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800" strike="noStrike">
                <a:solidFill>
                  <a:srgbClr val="000000"/>
                </a:solidFill>
                <a:latin typeface="Arial"/>
                <a:ea typeface="Arial"/>
                <a:cs typeface="Arial"/>
                <a:sym typeface="Arial"/>
              </a:rPr>
              <a:t>Improved Energy,</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Stamina, &amp; Endurance</a:t>
            </a:r>
            <a:endParaRPr b="0" sz="1800" strike="noStrike">
              <a:solidFill>
                <a:srgbClr val="000000"/>
              </a:solidFill>
              <a:latin typeface="Arial"/>
              <a:ea typeface="Arial"/>
              <a:cs typeface="Arial"/>
              <a:sym typeface="Arial"/>
            </a:endParaRPr>
          </a:p>
        </p:txBody>
      </p:sp>
      <p:sp>
        <p:nvSpPr>
          <p:cNvPr id="143" name="Shape 143"/>
          <p:cNvSpPr/>
          <p:nvPr/>
        </p:nvSpPr>
        <p:spPr>
          <a:xfrm>
            <a:off x="6031080" y="1946160"/>
            <a:ext cx="1658160" cy="6454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800" strike="noStrike">
                <a:solidFill>
                  <a:srgbClr val="000000"/>
                </a:solidFill>
                <a:latin typeface="Arial"/>
                <a:ea typeface="Arial"/>
                <a:cs typeface="Arial"/>
                <a:sym typeface="Arial"/>
              </a:rPr>
              <a:t>Mental Focus</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&amp; Clarity</a:t>
            </a:r>
            <a:endParaRPr b="0" sz="1800" strike="noStrike">
              <a:solidFill>
                <a:srgbClr val="000000"/>
              </a:solidFill>
              <a:latin typeface="Arial"/>
              <a:ea typeface="Arial"/>
              <a:cs typeface="Arial"/>
              <a:sym typeface="Arial"/>
            </a:endParaRPr>
          </a:p>
        </p:txBody>
      </p:sp>
      <p:sp>
        <p:nvSpPr>
          <p:cNvPr id="144" name="Shape 144"/>
          <p:cNvSpPr/>
          <p:nvPr/>
        </p:nvSpPr>
        <p:spPr>
          <a:xfrm>
            <a:off x="6184800" y="4100400"/>
            <a:ext cx="2418480" cy="6454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800" strike="noStrike">
                <a:solidFill>
                  <a:srgbClr val="000000"/>
                </a:solidFill>
                <a:latin typeface="Arial"/>
                <a:ea typeface="Arial"/>
                <a:cs typeface="Arial"/>
                <a:sym typeface="Arial"/>
              </a:rPr>
              <a:t>Ionized Minerals Are</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More Bioavailable</a:t>
            </a:r>
            <a:endParaRPr b="0" sz="1800" strike="noStrike">
              <a:solidFill>
                <a:srgbClr val="000000"/>
              </a:solidFill>
              <a:latin typeface="Arial"/>
              <a:ea typeface="Arial"/>
              <a:cs typeface="Arial"/>
              <a:sym typeface="Arial"/>
            </a:endParaRPr>
          </a:p>
        </p:txBody>
      </p:sp>
      <p:sp>
        <p:nvSpPr>
          <p:cNvPr id="145" name="Shape 145"/>
          <p:cNvSpPr/>
          <p:nvPr/>
        </p:nvSpPr>
        <p:spPr>
          <a:xfrm>
            <a:off x="6427800" y="3005280"/>
            <a:ext cx="1261440" cy="6454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800" strike="noStrike">
                <a:solidFill>
                  <a:srgbClr val="000000"/>
                </a:solidFill>
                <a:latin typeface="Arial"/>
                <a:ea typeface="Arial"/>
                <a:cs typeface="Arial"/>
                <a:sym typeface="Arial"/>
              </a:rPr>
              <a:t>Superior</a:t>
            </a:r>
            <a:endParaRPr b="0" sz="18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Hydration</a:t>
            </a:r>
            <a:endParaRPr b="0" sz="1800" strike="noStrike">
              <a:solidFill>
                <a:srgbClr val="000000"/>
              </a:solidFill>
              <a:latin typeface="Arial"/>
              <a:ea typeface="Arial"/>
              <a:cs typeface="Arial"/>
              <a:sym typeface="Arial"/>
            </a:endParaRPr>
          </a:p>
        </p:txBody>
      </p:sp>
      <p:sp>
        <p:nvSpPr>
          <p:cNvPr id="146" name="Shape 146"/>
          <p:cNvSpPr/>
          <p:nvPr/>
        </p:nvSpPr>
        <p:spPr>
          <a:xfrm>
            <a:off x="6427800" y="5194440"/>
            <a:ext cx="142812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Maintains healthy bones</a:t>
            </a:r>
            <a:endParaRPr b="0" sz="1800" strike="noStrike">
              <a:solidFill>
                <a:srgbClr val="000000"/>
              </a:solidFill>
              <a:latin typeface="Arial"/>
              <a:ea typeface="Arial"/>
              <a:cs typeface="Arial"/>
              <a:sym typeface="Arial"/>
            </a:endParaRPr>
          </a:p>
        </p:txBody>
      </p:sp>
      <p:cxnSp>
        <p:nvCxnSpPr>
          <p:cNvPr id="147" name="Shape 147"/>
          <p:cNvCxnSpPr/>
          <p:nvPr/>
        </p:nvCxnSpPr>
        <p:spPr>
          <a:xfrm flipH="1" rot="10800000">
            <a:off x="2328840" y="2820360"/>
            <a:ext cx="1897800" cy="393000"/>
          </a:xfrm>
          <a:prstGeom prst="bentConnector3">
            <a:avLst>
              <a:gd fmla="val 50003" name="adj1"/>
            </a:avLst>
          </a:prstGeom>
          <a:noFill/>
          <a:ln cap="flat" cmpd="sng" w="9525">
            <a:solidFill>
              <a:srgbClr val="4A7DBB"/>
            </a:solidFill>
            <a:prstDash val="solid"/>
            <a:round/>
            <a:headEnd len="sm" w="sm" type="none"/>
            <a:tailEnd len="lg" w="lg" type="stealth"/>
          </a:ln>
        </p:spPr>
      </p:cxnSp>
      <p:cxnSp>
        <p:nvCxnSpPr>
          <p:cNvPr id="148" name="Shape 148"/>
          <p:cNvCxnSpPr/>
          <p:nvPr/>
        </p:nvCxnSpPr>
        <p:spPr>
          <a:xfrm flipH="1" rot="10800000">
            <a:off x="2665440" y="3650340"/>
            <a:ext cx="1561200" cy="777300"/>
          </a:xfrm>
          <a:prstGeom prst="bentConnector3">
            <a:avLst>
              <a:gd fmla="val 50004" name="adj1"/>
            </a:avLst>
          </a:prstGeom>
          <a:noFill/>
          <a:ln cap="flat" cmpd="sng" w="9525">
            <a:solidFill>
              <a:srgbClr val="4A7DBB"/>
            </a:solidFill>
            <a:prstDash val="solid"/>
            <a:round/>
            <a:headEnd len="sm" w="sm" type="none"/>
            <a:tailEnd len="lg" w="lg" type="stealth"/>
          </a:ln>
        </p:spPr>
      </p:cxnSp>
      <p:cxnSp>
        <p:nvCxnSpPr>
          <p:cNvPr id="149" name="Shape 149"/>
          <p:cNvCxnSpPr/>
          <p:nvPr/>
        </p:nvCxnSpPr>
        <p:spPr>
          <a:xfrm>
            <a:off x="2940120" y="1998720"/>
            <a:ext cx="1477200" cy="323400"/>
          </a:xfrm>
          <a:prstGeom prst="bentConnector3">
            <a:avLst>
              <a:gd fmla="val 50005" name="adj1"/>
            </a:avLst>
          </a:prstGeom>
          <a:noFill/>
          <a:ln cap="flat" cmpd="sng" w="9525">
            <a:solidFill>
              <a:srgbClr val="4A7DBB"/>
            </a:solidFill>
            <a:prstDash val="solid"/>
            <a:round/>
            <a:headEnd len="sm" w="sm" type="none"/>
            <a:tailEnd len="lg" w="lg" type="stealth"/>
          </a:ln>
        </p:spPr>
      </p:cxnSp>
      <p:cxnSp>
        <p:nvCxnSpPr>
          <p:cNvPr id="150" name="Shape 150"/>
          <p:cNvCxnSpPr/>
          <p:nvPr/>
        </p:nvCxnSpPr>
        <p:spPr>
          <a:xfrm flipH="1" rot="10800000">
            <a:off x="3108960" y="4964280"/>
            <a:ext cx="1158000" cy="705000"/>
          </a:xfrm>
          <a:prstGeom prst="bentConnector3">
            <a:avLst>
              <a:gd fmla="val 50019" name="adj1"/>
            </a:avLst>
          </a:prstGeom>
          <a:noFill/>
          <a:ln cap="flat" cmpd="sng" w="9525">
            <a:solidFill>
              <a:srgbClr val="4A7DBB"/>
            </a:solidFill>
            <a:prstDash val="solid"/>
            <a:round/>
            <a:headEnd len="sm" w="sm" type="none"/>
            <a:tailEnd len="lg" w="lg" type="stealth"/>
          </a:ln>
        </p:spPr>
      </p:cxnSp>
      <p:cxnSp>
        <p:nvCxnSpPr>
          <p:cNvPr id="151" name="Shape 151"/>
          <p:cNvCxnSpPr/>
          <p:nvPr/>
        </p:nvCxnSpPr>
        <p:spPr>
          <a:xfrm rot="10800000">
            <a:off x="4829820" y="4513103"/>
            <a:ext cx="1653600" cy="1096200"/>
          </a:xfrm>
          <a:prstGeom prst="bentConnector3">
            <a:avLst>
              <a:gd fmla="val 49996" name="adj1"/>
            </a:avLst>
          </a:prstGeom>
          <a:noFill/>
          <a:ln cap="flat" cmpd="sng" w="9525">
            <a:solidFill>
              <a:srgbClr val="4A7DBB"/>
            </a:solidFill>
            <a:prstDash val="solid"/>
            <a:round/>
            <a:headEnd len="sm" w="sm" type="none"/>
            <a:tailEnd len="lg" w="lg" type="stealth"/>
          </a:ln>
        </p:spPr>
      </p:cxnSp>
      <p:cxnSp>
        <p:nvCxnSpPr>
          <p:cNvPr id="152" name="Shape 152"/>
          <p:cNvCxnSpPr/>
          <p:nvPr/>
        </p:nvCxnSpPr>
        <p:spPr>
          <a:xfrm rot="10800000">
            <a:off x="4734420" y="3183420"/>
            <a:ext cx="1820100" cy="210300"/>
          </a:xfrm>
          <a:prstGeom prst="bentConnector3">
            <a:avLst>
              <a:gd fmla="val 49988" name="adj1"/>
            </a:avLst>
          </a:prstGeom>
          <a:noFill/>
          <a:ln cap="flat" cmpd="sng" w="9525">
            <a:solidFill>
              <a:srgbClr val="4A7DBB"/>
            </a:solidFill>
            <a:prstDash val="solid"/>
            <a:round/>
            <a:headEnd len="sm" w="sm" type="none"/>
            <a:tailEnd len="lg" w="lg" type="stealth"/>
          </a:ln>
        </p:spPr>
      </p:cxnSp>
      <p:cxnSp>
        <p:nvCxnSpPr>
          <p:cNvPr id="153" name="Shape 153"/>
          <p:cNvCxnSpPr/>
          <p:nvPr/>
        </p:nvCxnSpPr>
        <p:spPr>
          <a:xfrm rot="10800000">
            <a:off x="5335813" y="3792526"/>
            <a:ext cx="774000" cy="612000"/>
          </a:xfrm>
          <a:prstGeom prst="bentConnector3">
            <a:avLst>
              <a:gd fmla="val 50000" name="adj1"/>
            </a:avLst>
          </a:prstGeom>
          <a:noFill/>
          <a:ln cap="flat" cmpd="sng" w="9525">
            <a:solidFill>
              <a:srgbClr val="4A7DBB"/>
            </a:solidFill>
            <a:prstDash val="solid"/>
            <a:round/>
            <a:headEnd len="sm" w="sm" type="none"/>
            <a:tailEnd len="lg" w="lg" type="stealth"/>
          </a:ln>
        </p:spPr>
      </p:cxnSp>
      <p:cxnSp>
        <p:nvCxnSpPr>
          <p:cNvPr id="154" name="Shape 154"/>
          <p:cNvCxnSpPr/>
          <p:nvPr/>
        </p:nvCxnSpPr>
        <p:spPr>
          <a:xfrm rot="10800000">
            <a:off x="4599660" y="1970760"/>
            <a:ext cx="1423500" cy="324600"/>
          </a:xfrm>
          <a:prstGeom prst="bentConnector3">
            <a:avLst>
              <a:gd fmla="val 49998" name="adj1"/>
            </a:avLst>
          </a:prstGeom>
          <a:noFill/>
          <a:ln cap="flat" cmpd="sng" w="9525">
            <a:solidFill>
              <a:srgbClr val="4A7DBB"/>
            </a:solidFill>
            <a:prstDash val="solid"/>
            <a:round/>
            <a:headEnd len="sm" w="sm" type="none"/>
            <a:tailEnd len="lg" w="lg" type="stealth"/>
          </a:ln>
        </p:spPr>
      </p:cxnSp>
      <p:pic>
        <p:nvPicPr>
          <p:cNvPr id="155" name="Shape 155"/>
          <p:cNvPicPr preferRelativeResize="0"/>
          <p:nvPr/>
        </p:nvPicPr>
        <p:blipFill rotWithShape="1">
          <a:blip r:embed="rId5">
            <a:alphaModFix/>
          </a:blip>
          <a:srcRect b="0" l="0" r="0" t="0"/>
          <a:stretch/>
        </p:blipFill>
        <p:spPr>
          <a:xfrm>
            <a:off x="7545240" y="6308640"/>
            <a:ext cx="1159920" cy="396000"/>
          </a:xfrm>
          <a:prstGeom prst="rect">
            <a:avLst/>
          </a:prstGeom>
          <a:noFill/>
          <a:ln>
            <a:noFill/>
          </a:ln>
        </p:spPr>
      </p:pic>
      <p:sp>
        <p:nvSpPr>
          <p:cNvPr id="156" name="Shape 156"/>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p:nvPr/>
        </p:nvSpPr>
        <p:spPr>
          <a:xfrm>
            <a:off x="317624" y="238400"/>
            <a:ext cx="8718300" cy="9756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0" lang="en-US" sz="4800" strike="noStrike">
                <a:solidFill>
                  <a:srgbClr val="000000"/>
                </a:solidFill>
                <a:latin typeface="Trebuchet MS"/>
                <a:ea typeface="Trebuchet MS"/>
                <a:cs typeface="Trebuchet MS"/>
                <a:sym typeface="Trebuchet MS"/>
              </a:rPr>
              <a:t>ARE YOU EATING </a:t>
            </a:r>
            <a:r>
              <a:rPr b="1" lang="en-US" sz="4800">
                <a:solidFill>
                  <a:schemeClr val="dk1"/>
                </a:solidFill>
                <a:latin typeface="Trebuchet MS"/>
                <a:ea typeface="Trebuchet MS"/>
                <a:cs typeface="Trebuchet MS"/>
                <a:sym typeface="Trebuchet MS"/>
              </a:rPr>
              <a:t>ALKALINE?</a:t>
            </a:r>
            <a:endParaRPr sz="4800">
              <a:solidFill>
                <a:schemeClr val="dk1"/>
              </a:solidFill>
            </a:endParaRPr>
          </a:p>
          <a:p>
            <a:pPr indent="0" lvl="0" marL="0" rtl="0">
              <a:spcBef>
                <a:spcPts val="0"/>
              </a:spcBef>
              <a:spcAft>
                <a:spcPts val="0"/>
              </a:spcAft>
              <a:buClr>
                <a:schemeClr val="dk1"/>
              </a:buClr>
              <a:buFont typeface="Arial"/>
              <a:buNone/>
            </a:pPr>
            <a:r>
              <a:t/>
            </a:r>
            <a:endParaRPr sz="4800">
              <a:solidFill>
                <a:schemeClr val="dk1"/>
              </a:solidFill>
            </a:endParaRPr>
          </a:p>
          <a:p>
            <a:pPr indent="0" lvl="0" marL="0" marR="0" rtl="0" algn="ctr">
              <a:lnSpc>
                <a:spcPct val="100000"/>
              </a:lnSpc>
              <a:spcBef>
                <a:spcPts val="0"/>
              </a:spcBef>
              <a:spcAft>
                <a:spcPts val="0"/>
              </a:spcAft>
              <a:buNone/>
            </a:pPr>
            <a:r>
              <a:rPr lang="en-US" sz="4800">
                <a:latin typeface="Trebuchet MS"/>
                <a:ea typeface="Trebuchet MS"/>
                <a:cs typeface="Trebuchet MS"/>
                <a:sym typeface="Trebuchet MS"/>
              </a:rPr>
              <a:t> </a:t>
            </a:r>
            <a:endParaRPr sz="4800">
              <a:latin typeface="Trebuchet MS"/>
              <a:ea typeface="Trebuchet MS"/>
              <a:cs typeface="Trebuchet MS"/>
              <a:sym typeface="Trebuchet MS"/>
            </a:endParaRPr>
          </a:p>
          <a:p>
            <a:pPr indent="0" lvl="0" marL="0" marR="0" rtl="0" algn="ctr">
              <a:lnSpc>
                <a:spcPct val="100000"/>
              </a:lnSpc>
              <a:spcBef>
                <a:spcPts val="0"/>
              </a:spcBef>
              <a:spcAft>
                <a:spcPts val="0"/>
              </a:spcAft>
              <a:buNone/>
            </a:pPr>
            <a:r>
              <a:t/>
            </a:r>
            <a:endParaRPr b="0" sz="4800" strike="noStrike">
              <a:solidFill>
                <a:srgbClr val="000000"/>
              </a:solidFill>
              <a:latin typeface="Arial"/>
              <a:ea typeface="Arial"/>
              <a:cs typeface="Arial"/>
              <a:sym typeface="Arial"/>
            </a:endParaRPr>
          </a:p>
        </p:txBody>
      </p:sp>
      <p:pic>
        <p:nvPicPr>
          <p:cNvPr id="163" name="Shape 163"/>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164" name="Shape 164"/>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pic>
        <p:nvPicPr>
          <p:cNvPr descr="DYLN-Living-Water-Bottle_pH-Chart.png" id="165" name="Shape 165"/>
          <p:cNvPicPr preferRelativeResize="0"/>
          <p:nvPr/>
        </p:nvPicPr>
        <p:blipFill>
          <a:blip r:embed="rId4">
            <a:alphaModFix/>
          </a:blip>
          <a:stretch>
            <a:fillRect/>
          </a:stretch>
        </p:blipFill>
        <p:spPr>
          <a:xfrm>
            <a:off x="1447800" y="2012222"/>
            <a:ext cx="6457950" cy="3331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REASONS TO DRINK</a:t>
            </a:r>
            <a:endParaRPr b="0" sz="1800" strike="noStrike">
              <a:solidFill>
                <a:srgbClr val="000000"/>
              </a:solidFill>
              <a:latin typeface="Arial"/>
              <a:ea typeface="Arial"/>
              <a:cs typeface="Arial"/>
              <a:sym typeface="Arial"/>
            </a:endParaRPr>
          </a:p>
        </p:txBody>
      </p:sp>
      <p:sp>
        <p:nvSpPr>
          <p:cNvPr id="173" name="Shape 173"/>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ALKALINE WATER</a:t>
            </a:r>
            <a:endParaRPr b="0" sz="1800" strike="noStrike">
              <a:solidFill>
                <a:srgbClr val="000000"/>
              </a:solidFill>
              <a:latin typeface="Arial"/>
              <a:ea typeface="Arial"/>
              <a:cs typeface="Arial"/>
              <a:sym typeface="Arial"/>
            </a:endParaRPr>
          </a:p>
        </p:txBody>
      </p:sp>
      <p:sp>
        <p:nvSpPr>
          <p:cNvPr id="174" name="Shape 174"/>
          <p:cNvSpPr/>
          <p:nvPr/>
        </p:nvSpPr>
        <p:spPr>
          <a:xfrm>
            <a:off x="249120" y="2119320"/>
            <a:ext cx="4168080" cy="3415680"/>
          </a:xfrm>
          <a:prstGeom prst="rect">
            <a:avLst/>
          </a:prstGeom>
          <a:noFill/>
          <a:ln>
            <a:noFill/>
          </a:ln>
        </p:spPr>
        <p:txBody>
          <a:bodyPr anchorCtr="0" anchor="t" bIns="45000" lIns="90000" spcFirstLastPara="1" rIns="90000" wrap="square" tIns="45000">
            <a:noAutofit/>
          </a:bodyPr>
          <a:lstStyle/>
          <a:p>
            <a:pPr indent="-286560" lvl="0" marL="344520" marR="0" rtl="0" algn="l">
              <a:lnSpc>
                <a:spcPct val="100000"/>
              </a:lnSpc>
              <a:spcBef>
                <a:spcPts val="0"/>
              </a:spcBef>
              <a:spcAft>
                <a:spcPts val="0"/>
              </a:spcAft>
              <a:buClr>
                <a:srgbClr val="666666"/>
              </a:buClr>
              <a:buSzPts val="1200"/>
              <a:buFont typeface="Arial"/>
              <a:buChar char="•"/>
            </a:pPr>
            <a:r>
              <a:rPr b="0" lang="en-US" sz="1200" strike="noStrike">
                <a:solidFill>
                  <a:srgbClr val="000000"/>
                </a:solidFill>
                <a:latin typeface="Arial"/>
                <a:ea typeface="Arial"/>
                <a:cs typeface="Arial"/>
                <a:sym typeface="Arial"/>
              </a:rPr>
              <a:t>Research shows that raising the pH of your urine by just 1</a:t>
            </a:r>
            <a:r>
              <a:rPr b="1" lang="en-US" sz="1200" strike="noStrike">
                <a:solidFill>
                  <a:srgbClr val="000000"/>
                </a:solidFill>
                <a:latin typeface="Arial"/>
                <a:ea typeface="Arial"/>
                <a:cs typeface="Arial"/>
                <a:sym typeface="Arial"/>
              </a:rPr>
              <a:t> </a:t>
            </a:r>
            <a:r>
              <a:rPr b="0" lang="en-US" sz="1200" strike="noStrike">
                <a:solidFill>
                  <a:srgbClr val="000000"/>
                </a:solidFill>
                <a:latin typeface="Arial"/>
                <a:ea typeface="Arial"/>
                <a:cs typeface="Arial"/>
                <a:sym typeface="Arial"/>
              </a:rPr>
              <a:t>pH</a:t>
            </a:r>
            <a:r>
              <a:rPr b="1" lang="en-US" sz="1200" strike="noStrike">
                <a:solidFill>
                  <a:srgbClr val="000000"/>
                </a:solidFill>
                <a:latin typeface="Arial"/>
                <a:ea typeface="Arial"/>
                <a:cs typeface="Arial"/>
                <a:sym typeface="Arial"/>
              </a:rPr>
              <a:t> may prevent or eliminate the symptoms of metabolic syndrome</a:t>
            </a:r>
            <a:r>
              <a:rPr b="0" lang="en-US" sz="1200" strike="noStrike">
                <a:solidFill>
                  <a:srgbClr val="000000"/>
                </a:solidFill>
                <a:latin typeface="Arial"/>
                <a:ea typeface="Arial"/>
                <a:cs typeface="Arial"/>
                <a:sym typeface="Arial"/>
              </a:rPr>
              <a:t>:</a:t>
            </a:r>
            <a:endParaRPr b="0" sz="1800" strike="noStrike">
              <a:solidFill>
                <a:srgbClr val="000000"/>
              </a:solidFill>
              <a:latin typeface="Arial"/>
              <a:ea typeface="Arial"/>
              <a:cs typeface="Arial"/>
              <a:sym typeface="Arial"/>
            </a:endParaRPr>
          </a:p>
          <a:p>
            <a:pPr indent="-286560" lvl="1" marL="801720" marR="0" rtl="0" algn="l">
              <a:lnSpc>
                <a:spcPct val="100000"/>
              </a:lnSpc>
              <a:spcBef>
                <a:spcPts val="0"/>
              </a:spcBef>
              <a:spcAft>
                <a:spcPts val="0"/>
              </a:spcAft>
              <a:buClr>
                <a:srgbClr val="666666"/>
              </a:buClr>
              <a:buSzPts val="1200"/>
              <a:buFont typeface="Arial"/>
              <a:buChar char="•"/>
            </a:pPr>
            <a:r>
              <a:rPr b="0" i="0" lang="en-US" sz="1200" u="none" cap="none" strike="noStrike">
                <a:solidFill>
                  <a:srgbClr val="000000"/>
                </a:solidFill>
                <a:latin typeface="Arial"/>
                <a:ea typeface="Arial"/>
                <a:cs typeface="Arial"/>
                <a:sym typeface="Arial"/>
              </a:rPr>
              <a:t>Obesity</a:t>
            </a:r>
            <a:endParaRPr b="0" i="0" sz="1800" u="none" cap="none" strike="noStrike">
              <a:solidFill>
                <a:srgbClr val="000000"/>
              </a:solidFill>
              <a:latin typeface="Arial"/>
              <a:ea typeface="Arial"/>
              <a:cs typeface="Arial"/>
              <a:sym typeface="Arial"/>
            </a:endParaRPr>
          </a:p>
          <a:p>
            <a:pPr indent="-286560" lvl="1" marL="801720" marR="0" rtl="0" algn="l">
              <a:lnSpc>
                <a:spcPct val="100000"/>
              </a:lnSpc>
              <a:spcBef>
                <a:spcPts val="0"/>
              </a:spcBef>
              <a:spcAft>
                <a:spcPts val="0"/>
              </a:spcAft>
              <a:buClr>
                <a:srgbClr val="666666"/>
              </a:buClr>
              <a:buSzPts val="1200"/>
              <a:buFont typeface="Arial"/>
              <a:buChar char="•"/>
            </a:pPr>
            <a:r>
              <a:rPr b="0" i="0" lang="en-US" sz="1200" u="none" cap="none" strike="noStrike">
                <a:solidFill>
                  <a:srgbClr val="000000"/>
                </a:solidFill>
                <a:latin typeface="Arial"/>
                <a:ea typeface="Arial"/>
                <a:cs typeface="Arial"/>
                <a:sym typeface="Arial"/>
              </a:rPr>
              <a:t>High blood pressure</a:t>
            </a:r>
            <a:endParaRPr b="0" i="0" sz="1800" u="none" cap="none" strike="noStrike">
              <a:solidFill>
                <a:srgbClr val="000000"/>
              </a:solidFill>
              <a:latin typeface="Arial"/>
              <a:ea typeface="Arial"/>
              <a:cs typeface="Arial"/>
              <a:sym typeface="Arial"/>
            </a:endParaRPr>
          </a:p>
          <a:p>
            <a:pPr indent="-286560" lvl="1" marL="801720" marR="0" rtl="0" algn="l">
              <a:lnSpc>
                <a:spcPct val="100000"/>
              </a:lnSpc>
              <a:spcBef>
                <a:spcPts val="0"/>
              </a:spcBef>
              <a:spcAft>
                <a:spcPts val="0"/>
              </a:spcAft>
              <a:buClr>
                <a:srgbClr val="666666"/>
              </a:buClr>
              <a:buSzPts val="1200"/>
              <a:buFont typeface="Arial"/>
              <a:buChar char="•"/>
            </a:pPr>
            <a:r>
              <a:rPr b="0" i="0" lang="en-US" sz="1200" u="none" cap="none" strike="noStrike">
                <a:solidFill>
                  <a:srgbClr val="000000"/>
                </a:solidFill>
                <a:latin typeface="Arial"/>
                <a:ea typeface="Arial"/>
                <a:cs typeface="Arial"/>
                <a:sym typeface="Arial"/>
              </a:rPr>
              <a:t>High blood cholesterol</a:t>
            </a:r>
            <a:endParaRPr b="0" i="0" sz="1800" u="none" cap="none" strike="noStrike">
              <a:solidFill>
                <a:srgbClr val="000000"/>
              </a:solidFill>
              <a:latin typeface="Arial"/>
              <a:ea typeface="Arial"/>
              <a:cs typeface="Arial"/>
              <a:sym typeface="Arial"/>
            </a:endParaRPr>
          </a:p>
          <a:p>
            <a:pPr indent="-286560" lvl="1" marL="801720" marR="0" rtl="0" algn="l">
              <a:lnSpc>
                <a:spcPct val="100000"/>
              </a:lnSpc>
              <a:spcBef>
                <a:spcPts val="0"/>
              </a:spcBef>
              <a:spcAft>
                <a:spcPts val="0"/>
              </a:spcAft>
              <a:buClr>
                <a:srgbClr val="666666"/>
              </a:buClr>
              <a:buSzPts val="1200"/>
              <a:buFont typeface="Arial"/>
              <a:buChar char="•"/>
            </a:pPr>
            <a:r>
              <a:rPr b="0" i="0" lang="en-US" sz="1200" u="none" cap="none" strike="noStrike">
                <a:solidFill>
                  <a:srgbClr val="000000"/>
                </a:solidFill>
                <a:latin typeface="Arial"/>
                <a:ea typeface="Arial"/>
                <a:cs typeface="Arial"/>
                <a:sym typeface="Arial"/>
              </a:rPr>
              <a:t>High blood sugar</a:t>
            </a:r>
            <a:endParaRPr b="0" i="0" sz="1800" u="none" cap="none" strike="noStrike">
              <a:solidFill>
                <a:srgbClr val="000000"/>
              </a:solidFill>
              <a:latin typeface="Arial"/>
              <a:ea typeface="Arial"/>
              <a:cs typeface="Arial"/>
              <a:sym typeface="Arial"/>
            </a:endParaRPr>
          </a:p>
          <a:p>
            <a:pPr indent="-286560" lvl="1" marL="801720" marR="0" rtl="0" algn="l">
              <a:lnSpc>
                <a:spcPct val="100000"/>
              </a:lnSpc>
              <a:spcBef>
                <a:spcPts val="0"/>
              </a:spcBef>
              <a:spcAft>
                <a:spcPts val="0"/>
              </a:spcAft>
              <a:buClr>
                <a:srgbClr val="666666"/>
              </a:buClr>
              <a:buSzPts val="1200"/>
              <a:buFont typeface="Arial"/>
              <a:buChar char="•"/>
            </a:pPr>
            <a:r>
              <a:rPr b="0" i="0" lang="en-US" sz="1200" u="none" cap="none" strike="noStrike">
                <a:solidFill>
                  <a:srgbClr val="000000"/>
                </a:solidFill>
                <a:latin typeface="Arial"/>
                <a:ea typeface="Arial"/>
                <a:cs typeface="Arial"/>
                <a:sym typeface="Arial"/>
              </a:rPr>
              <a:t>Kidney stones</a:t>
            </a:r>
            <a:endParaRPr b="0" i="0" sz="1800" u="none" cap="none"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666666"/>
              </a:buClr>
              <a:buSzPts val="1200"/>
              <a:buFont typeface="Arial"/>
              <a:buChar char="•"/>
            </a:pPr>
            <a:r>
              <a:rPr b="0" lang="en-US" sz="1200" strike="noStrike">
                <a:solidFill>
                  <a:srgbClr val="000000"/>
                </a:solidFill>
                <a:latin typeface="Arial"/>
                <a:ea typeface="Arial"/>
                <a:cs typeface="Arial"/>
                <a:sym typeface="Arial"/>
              </a:rPr>
              <a:t>One study on alkaline water’s ability to </a:t>
            </a:r>
            <a:r>
              <a:rPr b="1" lang="en-US" sz="1200" strike="noStrike">
                <a:solidFill>
                  <a:srgbClr val="000000"/>
                </a:solidFill>
                <a:latin typeface="Arial"/>
                <a:ea typeface="Arial"/>
                <a:cs typeface="Arial"/>
                <a:sym typeface="Arial"/>
              </a:rPr>
              <a:t>reduce blood pressure </a:t>
            </a:r>
            <a:r>
              <a:rPr b="0" lang="en-US" sz="1200" strike="noStrike">
                <a:solidFill>
                  <a:srgbClr val="000000"/>
                </a:solidFill>
                <a:latin typeface="Arial"/>
                <a:ea typeface="Arial"/>
                <a:cs typeface="Arial"/>
                <a:sym typeface="Arial"/>
              </a:rPr>
              <a:t>showed that alkaline water supplied beneficial levels of calcium and magnesium even for people with health problems that impair their ability to absorb those minerals</a:t>
            </a:r>
            <a:endParaRPr b="0" sz="1800" strike="noStrike">
              <a:solidFill>
                <a:srgbClr val="000000"/>
              </a:solidFill>
              <a:latin typeface="Arial"/>
              <a:ea typeface="Arial"/>
              <a:cs typeface="Arial"/>
              <a:sym typeface="Arial"/>
            </a:endParaRPr>
          </a:p>
        </p:txBody>
      </p:sp>
      <p:sp>
        <p:nvSpPr>
          <p:cNvPr id="175" name="Shape 175"/>
          <p:cNvSpPr/>
          <p:nvPr/>
        </p:nvSpPr>
        <p:spPr>
          <a:xfrm>
            <a:off x="4610160" y="2119320"/>
            <a:ext cx="3985560" cy="3199680"/>
          </a:xfrm>
          <a:prstGeom prst="rect">
            <a:avLst/>
          </a:prstGeom>
          <a:noFill/>
          <a:ln>
            <a:noFill/>
          </a:ln>
        </p:spPr>
        <p:txBody>
          <a:bodyPr anchorCtr="0" anchor="t" bIns="45000" lIns="90000" spcFirstLastPara="1" rIns="90000" wrap="square" tIns="45000">
            <a:noAutofit/>
          </a:bodyPr>
          <a:lstStyle/>
          <a:p>
            <a:pPr indent="-286560" lvl="0" marL="344520" marR="0" rtl="0" algn="l">
              <a:lnSpc>
                <a:spcPct val="100000"/>
              </a:lnSpc>
              <a:spcBef>
                <a:spcPts val="0"/>
              </a:spcBef>
              <a:spcAft>
                <a:spcPts val="0"/>
              </a:spcAft>
              <a:buClr>
                <a:srgbClr val="666666"/>
              </a:buClr>
              <a:buSzPts val="1200"/>
              <a:buFont typeface="Arial"/>
              <a:buChar char="•"/>
            </a:pPr>
            <a:r>
              <a:rPr b="0" lang="en-US" sz="1200" strike="noStrike">
                <a:solidFill>
                  <a:srgbClr val="000000"/>
                </a:solidFill>
                <a:latin typeface="Arial"/>
                <a:ea typeface="Arial"/>
                <a:cs typeface="Arial"/>
                <a:sym typeface="Arial"/>
              </a:rPr>
              <a:t>Alkaline water has been shown to </a:t>
            </a:r>
            <a:r>
              <a:rPr b="1" lang="en-US" sz="1200" strike="noStrike">
                <a:solidFill>
                  <a:srgbClr val="000000"/>
                </a:solidFill>
                <a:latin typeface="Arial"/>
                <a:ea typeface="Arial"/>
                <a:cs typeface="Arial"/>
                <a:sym typeface="Arial"/>
              </a:rPr>
              <a:t>reduce oxidative stress in the body that affects the liver</a:t>
            </a:r>
            <a:r>
              <a:rPr b="0" lang="en-US" sz="1200" strike="noStrike">
                <a:solidFill>
                  <a:srgbClr val="000000"/>
                </a:solidFill>
                <a:latin typeface="Arial"/>
                <a:ea typeface="Arial"/>
                <a:cs typeface="Arial"/>
                <a:sym typeface="Arial"/>
              </a:rPr>
              <a:t>. A recent study showed an average 43% reduction in t-bars – (thiobarbituric acid reactive substances) – chemicals in the body that cause liver damage.</a:t>
            </a:r>
            <a:endParaRPr b="0" sz="1800"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666666"/>
              </a:buClr>
              <a:buSzPts val="1200"/>
              <a:buFont typeface="Arial"/>
              <a:buChar char="•"/>
            </a:pPr>
            <a:r>
              <a:rPr b="0" lang="en-US" sz="1200" strike="noStrike">
                <a:solidFill>
                  <a:srgbClr val="000000"/>
                </a:solidFill>
                <a:latin typeface="Arial"/>
                <a:ea typeface="Arial"/>
                <a:cs typeface="Arial"/>
                <a:sym typeface="Arial"/>
              </a:rPr>
              <a:t>Alkaline water has also been shown </a:t>
            </a:r>
            <a:r>
              <a:rPr b="1" lang="en-US" sz="1200" strike="noStrike">
                <a:solidFill>
                  <a:srgbClr val="000000"/>
                </a:solidFill>
                <a:latin typeface="Arial"/>
                <a:ea typeface="Arial"/>
                <a:cs typeface="Arial"/>
                <a:sym typeface="Arial"/>
              </a:rPr>
              <a:t>to increase levels of a critical antioxidant that protect the liver</a:t>
            </a:r>
            <a:r>
              <a:rPr b="0" lang="en-US" sz="1200" strike="noStrike">
                <a:solidFill>
                  <a:srgbClr val="000000"/>
                </a:solidFill>
                <a:latin typeface="Arial"/>
                <a:ea typeface="Arial"/>
                <a:cs typeface="Arial"/>
                <a:sym typeface="Arial"/>
              </a:rPr>
              <a:t>. Superoxide dismutase - (sod) breaks down bad cholesterol and hydrogen peroxide in the liver. Higher levels of sod in the liver help cleanse blood efficiently.</a:t>
            </a:r>
            <a:endParaRPr b="0" sz="1800" strike="noStrike">
              <a:solidFill>
                <a:srgbClr val="000000"/>
              </a:solidFill>
              <a:latin typeface="Arial"/>
              <a:ea typeface="Arial"/>
              <a:cs typeface="Arial"/>
              <a:sym typeface="Arial"/>
            </a:endParaRPr>
          </a:p>
          <a:p>
            <a:pPr indent="-210240" lvl="0" marL="34596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76" name="Shape 176"/>
          <p:cNvSpPr/>
          <p:nvPr/>
        </p:nvSpPr>
        <p:spPr>
          <a:xfrm>
            <a:off x="173160" y="5070600"/>
            <a:ext cx="8595720" cy="1669320"/>
          </a:xfrm>
          <a:prstGeom prst="rect">
            <a:avLst/>
          </a:prstGeom>
          <a:noFill/>
          <a:ln>
            <a:noFill/>
          </a:ln>
        </p:spPr>
        <p:txBody>
          <a:bodyPr anchorCtr="0" anchor="t" bIns="45000" lIns="90000" spcFirstLastPara="1" rIns="90000" wrap="square" tIns="45000">
            <a:noAutofit/>
          </a:bodyPr>
          <a:lstStyle/>
          <a:p>
            <a:pPr indent="-248400" lvl="0" marL="344520" marR="0" rtl="0" algn="ctr">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177" name="Shape 177"/>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178" name="Shape 178"/>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p:nvPr/>
        </p:nvSpPr>
        <p:spPr>
          <a:xfrm>
            <a:off x="0" y="-190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4800" strike="noStrike">
                <a:solidFill>
                  <a:srgbClr val="000000"/>
                </a:solidFill>
                <a:latin typeface="Arial"/>
                <a:ea typeface="Arial"/>
                <a:cs typeface="Arial"/>
                <a:sym typeface="Arial"/>
              </a:rPr>
              <a:t>MORE </a:t>
            </a:r>
            <a:r>
              <a:rPr b="0" lang="en-US" sz="4800" strike="noStrike">
                <a:solidFill>
                  <a:srgbClr val="000000"/>
                </a:solidFill>
                <a:latin typeface="Arial"/>
                <a:ea typeface="Arial"/>
                <a:cs typeface="Arial"/>
                <a:sym typeface="Arial"/>
              </a:rPr>
              <a:t>REASONS TO DRINK</a:t>
            </a:r>
            <a:endParaRPr b="0" sz="1800" strike="noStrike">
              <a:solidFill>
                <a:srgbClr val="000000"/>
              </a:solidFill>
              <a:latin typeface="Arial"/>
              <a:ea typeface="Arial"/>
              <a:cs typeface="Arial"/>
              <a:sym typeface="Arial"/>
            </a:endParaRPr>
          </a:p>
        </p:txBody>
      </p:sp>
      <p:sp>
        <p:nvSpPr>
          <p:cNvPr id="186" name="Shape 186"/>
          <p:cNvSpPr/>
          <p:nvPr/>
        </p:nvSpPr>
        <p:spPr>
          <a:xfrm>
            <a:off x="0" y="6667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ALKALINE WATER</a:t>
            </a:r>
            <a:endParaRPr b="0" sz="1800" strike="noStrike">
              <a:solidFill>
                <a:srgbClr val="000000"/>
              </a:solidFill>
              <a:latin typeface="Arial"/>
              <a:ea typeface="Arial"/>
              <a:cs typeface="Arial"/>
              <a:sym typeface="Arial"/>
            </a:endParaRPr>
          </a:p>
        </p:txBody>
      </p:sp>
      <p:sp>
        <p:nvSpPr>
          <p:cNvPr id="187" name="Shape 187"/>
          <p:cNvSpPr/>
          <p:nvPr/>
        </p:nvSpPr>
        <p:spPr>
          <a:xfrm>
            <a:off x="249120" y="1967040"/>
            <a:ext cx="4168080" cy="3496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200" strike="noStrike">
                <a:solidFill>
                  <a:srgbClr val="000000"/>
                </a:solidFill>
                <a:latin typeface="Arial"/>
                <a:ea typeface="Arial"/>
                <a:cs typeface="Arial"/>
                <a:sym typeface="Arial"/>
              </a:rPr>
              <a:t>A study looked at groups of people which included people with digestive problems that cause mineral deficiencies. The study showed that </a:t>
            </a:r>
            <a:r>
              <a:rPr b="1" lang="en-US" sz="1200" strike="noStrike">
                <a:solidFill>
                  <a:srgbClr val="000000"/>
                </a:solidFill>
                <a:latin typeface="Arial"/>
                <a:ea typeface="Arial"/>
                <a:cs typeface="Arial"/>
                <a:sym typeface="Arial"/>
              </a:rPr>
              <a:t>alkaline water provided increased mineral absorption even in the presence of clinical digestive deficiencies</a:t>
            </a:r>
            <a:r>
              <a:rPr b="0" lang="en-US" sz="1200" strike="noStrike">
                <a:solidFill>
                  <a:srgbClr val="000000"/>
                </a:solidFill>
                <a:latin typeface="Arial"/>
                <a:ea typeface="Arial"/>
                <a:cs typeface="Arial"/>
                <a:sym typeface="Arial"/>
              </a:rPr>
              <a:t>.</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a:p>
            <a:pPr indent="-302400" lvl="0" marL="457200" marR="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Arial"/>
                <a:ea typeface="Arial"/>
                <a:cs typeface="Arial"/>
                <a:sym typeface="Arial"/>
              </a:rPr>
              <a:t>Alkaline water has an antacid effect </a:t>
            </a:r>
            <a:r>
              <a:rPr b="0" lang="en-US" sz="1200" strike="noStrike">
                <a:solidFill>
                  <a:srgbClr val="000000"/>
                </a:solidFill>
                <a:latin typeface="Arial"/>
                <a:ea typeface="Arial"/>
                <a:cs typeface="Arial"/>
                <a:sym typeface="Arial"/>
              </a:rPr>
              <a:t>which can lead to fewer upset stomachs, </a:t>
            </a:r>
            <a:r>
              <a:rPr b="1" lang="en-US" sz="1200" strike="noStrike">
                <a:solidFill>
                  <a:srgbClr val="000000"/>
                </a:solidFill>
                <a:latin typeface="Arial"/>
                <a:ea typeface="Arial"/>
                <a:cs typeface="Arial"/>
                <a:sym typeface="Arial"/>
              </a:rPr>
              <a:t>and improve overall digestive health.</a:t>
            </a:r>
            <a:r>
              <a:rPr b="0" lang="en-US" sz="1200" strike="noStrike">
                <a:solidFill>
                  <a:srgbClr val="000000"/>
                </a:solidFill>
                <a:latin typeface="Arial"/>
                <a:ea typeface="Arial"/>
                <a:cs typeface="Arial"/>
                <a:sym typeface="Arial"/>
              </a:rPr>
              <a:t> Measurement of stomach pH levels after drinking alkaline water showed that stomach pH increased by .5 to 1 pH. The beneficial antacid effect lasted for a half hour after the water was used.</a:t>
            </a:r>
            <a:endParaRPr b="0" sz="1800" strike="noStrike">
              <a:solidFill>
                <a:srgbClr val="000000"/>
              </a:solidFill>
              <a:latin typeface="Arial"/>
              <a:ea typeface="Arial"/>
              <a:cs typeface="Arial"/>
              <a:sym typeface="Arial"/>
            </a:endParaRPr>
          </a:p>
          <a:p>
            <a:pPr indent="-210240" lvl="0" marL="34596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8" name="Shape 188"/>
          <p:cNvSpPr/>
          <p:nvPr/>
        </p:nvSpPr>
        <p:spPr>
          <a:xfrm>
            <a:off x="4538520" y="1967040"/>
            <a:ext cx="4168080" cy="3845880"/>
          </a:xfrm>
          <a:prstGeom prst="rect">
            <a:avLst/>
          </a:prstGeom>
          <a:noFill/>
          <a:ln>
            <a:noFill/>
          </a:ln>
        </p:spPr>
        <p:txBody>
          <a:bodyPr anchorCtr="0" anchor="t" bIns="45000" lIns="90000" spcFirstLastPara="1" rIns="90000" wrap="square" tIns="45000">
            <a:noAutofit/>
          </a:bodyPr>
          <a:lstStyle/>
          <a:p>
            <a:pPr indent="-286560" lvl="0" marL="344520" marR="0" rtl="0" algn="l">
              <a:lnSpc>
                <a:spcPct val="100000"/>
              </a:lnSpc>
              <a:spcBef>
                <a:spcPts val="0"/>
              </a:spcBef>
              <a:spcAft>
                <a:spcPts val="0"/>
              </a:spcAft>
              <a:buClr>
                <a:srgbClr val="A5A5A5"/>
              </a:buClr>
              <a:buSzPts val="1200"/>
              <a:buFont typeface="Arial"/>
              <a:buChar char="•"/>
            </a:pPr>
            <a:r>
              <a:rPr b="0" lang="en-US" sz="1200" strike="noStrike">
                <a:solidFill>
                  <a:srgbClr val="000000"/>
                </a:solidFill>
                <a:latin typeface="Arial"/>
                <a:ea typeface="Arial"/>
                <a:cs typeface="Arial"/>
                <a:sym typeface="Arial"/>
              </a:rPr>
              <a:t>Research on </a:t>
            </a:r>
            <a:r>
              <a:rPr b="1" lang="en-US" sz="1200" strike="noStrike">
                <a:solidFill>
                  <a:srgbClr val="000000"/>
                </a:solidFill>
                <a:latin typeface="Arial"/>
                <a:ea typeface="Arial"/>
                <a:cs typeface="Arial"/>
                <a:sym typeface="Arial"/>
              </a:rPr>
              <a:t>women over 75 years of age</a:t>
            </a:r>
            <a:r>
              <a:rPr b="0" lang="en-US" sz="1200" strike="noStrike">
                <a:solidFill>
                  <a:srgbClr val="000000"/>
                </a:solidFill>
                <a:latin typeface="Arial"/>
                <a:ea typeface="Arial"/>
                <a:cs typeface="Arial"/>
                <a:sym typeface="Arial"/>
              </a:rPr>
              <a:t> shows that drinking alkaline water led to </a:t>
            </a:r>
            <a:r>
              <a:rPr b="1" lang="en-US" sz="1200" strike="noStrike">
                <a:solidFill>
                  <a:srgbClr val="000000"/>
                </a:solidFill>
                <a:latin typeface="Arial"/>
                <a:ea typeface="Arial"/>
                <a:cs typeface="Arial"/>
                <a:sym typeface="Arial"/>
              </a:rPr>
              <a:t>significant decreases in two indicators that doctors use to measure the rate of bone loss.</a:t>
            </a:r>
            <a:r>
              <a:rPr b="0" lang="en-US" sz="1200" strike="noStrike">
                <a:solidFill>
                  <a:srgbClr val="000000"/>
                </a:solidFill>
                <a:latin typeface="Arial"/>
                <a:ea typeface="Arial"/>
                <a:cs typeface="Arial"/>
                <a:sym typeface="Arial"/>
              </a:rPr>
              <a:t> Parathyroid hormone (pth) – controls calcium and phosphorus levels. Serum c-telopeptide (ctx) – used to measure bone turnover.</a:t>
            </a:r>
            <a:endParaRPr b="0" sz="1800" strike="noStrike">
              <a:solidFill>
                <a:srgbClr val="000000"/>
              </a:solidFill>
              <a:latin typeface="Arial"/>
              <a:ea typeface="Arial"/>
              <a:cs typeface="Arial"/>
              <a:sym typeface="Arial"/>
            </a:endParaRPr>
          </a:p>
          <a:p>
            <a:pPr indent="-286560" lvl="0" marL="344520" marR="0" rtl="0" algn="l">
              <a:lnSpc>
                <a:spcPct val="100000"/>
              </a:lnSpc>
              <a:spcBef>
                <a:spcPts val="0"/>
              </a:spcBef>
              <a:spcAft>
                <a:spcPts val="0"/>
              </a:spcAft>
              <a:buClr>
                <a:srgbClr val="00B0F0"/>
              </a:buClr>
              <a:buSzPts val="1200"/>
              <a:buFont typeface="Arial"/>
              <a:buChar char="•"/>
            </a:pPr>
            <a:r>
              <a:rPr b="1" lang="en-US" sz="1200" strike="noStrike">
                <a:solidFill>
                  <a:srgbClr val="000000"/>
                </a:solidFill>
                <a:latin typeface="Arial"/>
                <a:ea typeface="Arial"/>
                <a:cs typeface="Arial"/>
                <a:sym typeface="Arial"/>
              </a:rPr>
              <a:t>Age-fighting antioxidants</a:t>
            </a:r>
            <a:r>
              <a:rPr b="0" lang="en-US" sz="1200" strike="noStrike">
                <a:solidFill>
                  <a:srgbClr val="000000"/>
                </a:solidFill>
                <a:latin typeface="Arial"/>
                <a:ea typeface="Arial"/>
                <a:cs typeface="Arial"/>
                <a:sym typeface="Arial"/>
              </a:rPr>
              <a:t> - drinking alkaline water has been shown to </a:t>
            </a:r>
            <a:r>
              <a:rPr b="1" lang="en-US" sz="1200" strike="noStrike">
                <a:solidFill>
                  <a:srgbClr val="000000"/>
                </a:solidFill>
                <a:latin typeface="Arial"/>
                <a:ea typeface="Arial"/>
                <a:cs typeface="Arial"/>
                <a:sym typeface="Arial"/>
              </a:rPr>
              <a:t>increase antioxidant levels in the body</a:t>
            </a:r>
            <a:r>
              <a:rPr b="0" lang="en-US" sz="1200" strike="noStrike">
                <a:solidFill>
                  <a:srgbClr val="000000"/>
                </a:solidFill>
                <a:latin typeface="Arial"/>
                <a:ea typeface="Arial"/>
                <a:cs typeface="Arial"/>
                <a:sym typeface="Arial"/>
              </a:rPr>
              <a:t> by an average of 38% and </a:t>
            </a:r>
            <a:r>
              <a:rPr b="1" lang="en-US" sz="1200" strike="noStrike">
                <a:solidFill>
                  <a:srgbClr val="000000"/>
                </a:solidFill>
                <a:latin typeface="Arial"/>
                <a:ea typeface="Arial"/>
                <a:cs typeface="Arial"/>
                <a:sym typeface="Arial"/>
              </a:rPr>
              <a:t>reduce the levels of damaging free radicals</a:t>
            </a:r>
            <a:r>
              <a:rPr b="0" lang="en-US" sz="1200" strike="noStrike">
                <a:solidFill>
                  <a:srgbClr val="000000"/>
                </a:solidFill>
                <a:latin typeface="Arial"/>
                <a:ea typeface="Arial"/>
                <a:cs typeface="Arial"/>
                <a:sym typeface="Arial"/>
              </a:rPr>
              <a:t> by 43% according to research. Researchers in the most recent study reported that antioxidant levels of test subjects improved significantly in just 4 weeks!</a:t>
            </a:r>
            <a:endParaRPr b="0" sz="1800" strike="noStrike">
              <a:solidFill>
                <a:srgbClr val="000000"/>
              </a:solidFill>
              <a:latin typeface="Arial"/>
              <a:ea typeface="Arial"/>
              <a:cs typeface="Arial"/>
              <a:sym typeface="Arial"/>
            </a:endParaRPr>
          </a:p>
          <a:p>
            <a:pPr indent="-210240" lvl="0" marL="34596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9" name="Shape 189"/>
          <p:cNvSpPr/>
          <p:nvPr/>
        </p:nvSpPr>
        <p:spPr>
          <a:xfrm>
            <a:off x="263520" y="4950000"/>
            <a:ext cx="8547840" cy="15566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1200" strike="noStrike">
                <a:solidFill>
                  <a:srgbClr val="000000"/>
                </a:solidFill>
                <a:latin typeface="Arial"/>
                <a:ea typeface="Arial"/>
                <a:cs typeface="Arial"/>
                <a:sym typeface="Arial"/>
              </a:rPr>
              <a:t>Alkaline Water Hydrates You Better</a:t>
            </a:r>
            <a:endParaRPr b="0" sz="1800" strike="noStrike">
              <a:solidFill>
                <a:srgbClr val="000000"/>
              </a:solidFill>
              <a:latin typeface="Arial"/>
              <a:ea typeface="Arial"/>
              <a:cs typeface="Arial"/>
              <a:sym typeface="Arial"/>
            </a:endParaRPr>
          </a:p>
          <a:p>
            <a:pPr indent="-302400" lvl="0" marL="457200" marR="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Trebuchet MS"/>
                <a:ea typeface="Trebuchet MS"/>
                <a:cs typeface="Trebuchet MS"/>
                <a:sym typeface="Trebuchet MS"/>
              </a:rPr>
              <a:t>Alkaline water mixed with electrolytes provides a noticeable performance boost, and helps the body retain the water it needs. Electrolytes are composed of minerals like potassium and calcium. Your body absorbs minerals from water 30% faster and easier than it does from food or supplements – so drinking water is the best way to get your electrolytes. Electrolytes taken with alkaline water are absorbed even faster, you can actually feel the difference!</a:t>
            </a:r>
            <a:endParaRPr b="0" sz="1800" strike="noStrike">
              <a:solidFill>
                <a:srgbClr val="000000"/>
              </a:solidFill>
              <a:latin typeface="Arial"/>
              <a:ea typeface="Arial"/>
              <a:cs typeface="Arial"/>
              <a:sym typeface="Arial"/>
            </a:endParaRPr>
          </a:p>
        </p:txBody>
      </p:sp>
      <p:pic>
        <p:nvPicPr>
          <p:cNvPr id="190" name="Shape 190"/>
          <p:cNvPicPr preferRelativeResize="0"/>
          <p:nvPr/>
        </p:nvPicPr>
        <p:blipFill rotWithShape="1">
          <a:blip r:embed="rId3">
            <a:alphaModFix/>
          </a:blip>
          <a:srcRect b="0" l="0" r="0" t="0"/>
          <a:stretch/>
        </p:blipFill>
        <p:spPr>
          <a:xfrm>
            <a:off x="7545240" y="6308640"/>
            <a:ext cx="1159920" cy="396000"/>
          </a:xfrm>
          <a:prstGeom prst="rect">
            <a:avLst/>
          </a:prstGeom>
          <a:noFill/>
          <a:ln>
            <a:noFill/>
          </a:ln>
        </p:spPr>
      </p:pic>
      <p:sp>
        <p:nvSpPr>
          <p:cNvPr id="191" name="Shape 191"/>
          <p:cNvSpPr/>
          <p:nvPr/>
        </p:nvSpPr>
        <p:spPr>
          <a:xfrm>
            <a:off x="507960" y="6399360"/>
            <a:ext cx="2513880" cy="364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US" sz="1800" strike="noStrike">
                <a:solidFill>
                  <a:srgbClr val="000000"/>
                </a:solidFill>
                <a:latin typeface="Trebuchet MS"/>
                <a:ea typeface="Trebuchet MS"/>
                <a:cs typeface="Trebuchet MS"/>
                <a:sym typeface="Trebuchet MS"/>
              </a:rPr>
              <a:t>LifeIonizers.com</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p:nvPr/>
        </p:nvSpPr>
        <p:spPr>
          <a:xfrm>
            <a:off x="0" y="-15228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US" sz="4800" strike="noStrike">
                <a:solidFill>
                  <a:srgbClr val="000000"/>
                </a:solidFill>
                <a:latin typeface="Arial"/>
                <a:ea typeface="Arial"/>
                <a:cs typeface="Arial"/>
                <a:sym typeface="Arial"/>
              </a:rPr>
              <a:t>ALKALINE WATER</a:t>
            </a:r>
            <a:endParaRPr b="0" sz="1800" strike="noStrike">
              <a:solidFill>
                <a:srgbClr val="000000"/>
              </a:solidFill>
              <a:latin typeface="Arial"/>
              <a:ea typeface="Arial"/>
              <a:cs typeface="Arial"/>
              <a:sym typeface="Arial"/>
            </a:endParaRPr>
          </a:p>
        </p:txBody>
      </p:sp>
      <p:sp>
        <p:nvSpPr>
          <p:cNvPr id="199" name="Shape 199"/>
          <p:cNvSpPr/>
          <p:nvPr/>
        </p:nvSpPr>
        <p:spPr>
          <a:xfrm>
            <a:off x="0" y="533520"/>
            <a:ext cx="9143280" cy="114228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en-US" sz="7200" strike="noStrike">
                <a:solidFill>
                  <a:srgbClr val="000000"/>
                </a:solidFill>
                <a:latin typeface="Arial"/>
                <a:ea typeface="Arial"/>
                <a:cs typeface="Arial"/>
                <a:sym typeface="Arial"/>
              </a:rPr>
              <a:t>May Help With</a:t>
            </a:r>
            <a:endParaRPr b="0" sz="1800" strike="noStrike">
              <a:solidFill>
                <a:srgbClr val="000000"/>
              </a:solidFill>
              <a:latin typeface="Arial"/>
              <a:ea typeface="Arial"/>
              <a:cs typeface="Arial"/>
              <a:sym typeface="Arial"/>
            </a:endParaRPr>
          </a:p>
        </p:txBody>
      </p:sp>
      <p:sp>
        <p:nvSpPr>
          <p:cNvPr id="200" name="Shape 200"/>
          <p:cNvSpPr/>
          <p:nvPr/>
        </p:nvSpPr>
        <p:spPr>
          <a:xfrm>
            <a:off x="1295280" y="175248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a:off x="3600360" y="175248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a:off x="5907240" y="175248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nvSpPr>
        <p:spPr>
          <a:xfrm>
            <a:off x="1312920" y="559116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p:nvPr/>
        </p:nvSpPr>
        <p:spPr>
          <a:xfrm>
            <a:off x="1295280" y="194472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FATIGUE</a:t>
            </a:r>
            <a:endParaRPr b="0" sz="1800" strike="noStrike">
              <a:solidFill>
                <a:srgbClr val="000000"/>
              </a:solidFill>
              <a:latin typeface="Arial"/>
              <a:ea typeface="Arial"/>
              <a:cs typeface="Arial"/>
              <a:sym typeface="Arial"/>
            </a:endParaRPr>
          </a:p>
        </p:txBody>
      </p:sp>
      <p:sp>
        <p:nvSpPr>
          <p:cNvPr id="205" name="Shape 205"/>
          <p:cNvSpPr/>
          <p:nvPr/>
        </p:nvSpPr>
        <p:spPr>
          <a:xfrm>
            <a:off x="3602160" y="194796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DIARRHEA</a:t>
            </a:r>
            <a:endParaRPr b="0" sz="1800" strike="noStrike">
              <a:solidFill>
                <a:srgbClr val="000000"/>
              </a:solidFill>
              <a:latin typeface="Arial"/>
              <a:ea typeface="Arial"/>
              <a:cs typeface="Arial"/>
              <a:sym typeface="Arial"/>
            </a:endParaRPr>
          </a:p>
        </p:txBody>
      </p:sp>
      <p:sp>
        <p:nvSpPr>
          <p:cNvPr id="206" name="Shape 206"/>
          <p:cNvSpPr/>
          <p:nvPr/>
        </p:nvSpPr>
        <p:spPr>
          <a:xfrm>
            <a:off x="5908680" y="195120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HEARTBURN</a:t>
            </a:r>
            <a:endParaRPr b="0" sz="1800" strike="noStrike">
              <a:solidFill>
                <a:srgbClr val="000000"/>
              </a:solidFill>
              <a:latin typeface="Arial"/>
              <a:ea typeface="Arial"/>
              <a:cs typeface="Arial"/>
              <a:sym typeface="Arial"/>
            </a:endParaRPr>
          </a:p>
        </p:txBody>
      </p:sp>
      <p:sp>
        <p:nvSpPr>
          <p:cNvPr id="207" name="Shape 207"/>
          <p:cNvSpPr/>
          <p:nvPr/>
        </p:nvSpPr>
        <p:spPr>
          <a:xfrm>
            <a:off x="1316160" y="579276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MIGRAINES</a:t>
            </a:r>
            <a:endParaRPr b="0" sz="1800" strike="noStrike">
              <a:solidFill>
                <a:srgbClr val="000000"/>
              </a:solidFill>
              <a:latin typeface="Arial"/>
              <a:ea typeface="Arial"/>
              <a:cs typeface="Arial"/>
              <a:sym typeface="Arial"/>
            </a:endParaRPr>
          </a:p>
        </p:txBody>
      </p:sp>
      <p:sp>
        <p:nvSpPr>
          <p:cNvPr id="208" name="Shape 208"/>
          <p:cNvSpPr/>
          <p:nvPr/>
        </p:nvSpPr>
        <p:spPr>
          <a:xfrm>
            <a:off x="1305000" y="271476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nvSpPr>
        <p:spPr>
          <a:xfrm>
            <a:off x="3610080" y="271476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a:off x="5915160" y="271476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a:off x="3633840" y="559116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a:off x="1305000" y="2819520"/>
            <a:ext cx="193932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DIGESTIVE ISSUES</a:t>
            </a:r>
            <a:endParaRPr b="0" sz="1800" strike="noStrike">
              <a:solidFill>
                <a:srgbClr val="000000"/>
              </a:solidFill>
              <a:latin typeface="Arial"/>
              <a:ea typeface="Arial"/>
              <a:cs typeface="Arial"/>
              <a:sym typeface="Arial"/>
            </a:endParaRPr>
          </a:p>
        </p:txBody>
      </p:sp>
      <p:sp>
        <p:nvSpPr>
          <p:cNvPr id="213" name="Shape 213"/>
          <p:cNvSpPr/>
          <p:nvPr/>
        </p:nvSpPr>
        <p:spPr>
          <a:xfrm>
            <a:off x="3611520" y="2822400"/>
            <a:ext cx="193932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BONE DENSITY ISSUES</a:t>
            </a:r>
            <a:endParaRPr b="0" sz="1800" strike="noStrike">
              <a:solidFill>
                <a:srgbClr val="000000"/>
              </a:solidFill>
              <a:latin typeface="Arial"/>
              <a:ea typeface="Arial"/>
              <a:cs typeface="Arial"/>
              <a:sym typeface="Arial"/>
            </a:endParaRPr>
          </a:p>
        </p:txBody>
      </p:sp>
      <p:sp>
        <p:nvSpPr>
          <p:cNvPr id="214" name="Shape 214"/>
          <p:cNvSpPr/>
          <p:nvPr/>
        </p:nvSpPr>
        <p:spPr>
          <a:xfrm>
            <a:off x="5918040" y="291312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DEHYDRATION</a:t>
            </a:r>
            <a:endParaRPr b="0" sz="1800" strike="noStrike">
              <a:solidFill>
                <a:srgbClr val="000000"/>
              </a:solidFill>
              <a:latin typeface="Arial"/>
              <a:ea typeface="Arial"/>
              <a:cs typeface="Arial"/>
              <a:sym typeface="Arial"/>
            </a:endParaRPr>
          </a:p>
        </p:txBody>
      </p:sp>
      <p:sp>
        <p:nvSpPr>
          <p:cNvPr id="215" name="Shape 215"/>
          <p:cNvSpPr/>
          <p:nvPr/>
        </p:nvSpPr>
        <p:spPr>
          <a:xfrm>
            <a:off x="3637080" y="579276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NAUSEA</a:t>
            </a:r>
            <a:endParaRPr b="0" sz="1800" strike="noStrike">
              <a:solidFill>
                <a:srgbClr val="000000"/>
              </a:solidFill>
              <a:latin typeface="Arial"/>
              <a:ea typeface="Arial"/>
              <a:cs typeface="Arial"/>
              <a:sym typeface="Arial"/>
            </a:endParaRPr>
          </a:p>
        </p:txBody>
      </p:sp>
      <p:sp>
        <p:nvSpPr>
          <p:cNvPr id="216" name="Shape 216"/>
          <p:cNvSpPr/>
          <p:nvPr/>
        </p:nvSpPr>
        <p:spPr>
          <a:xfrm>
            <a:off x="1312920" y="367668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a:off x="3618000" y="367668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a:off x="5924520" y="367668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p:nvPr/>
        </p:nvSpPr>
        <p:spPr>
          <a:xfrm>
            <a:off x="5929200" y="558972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p:nvPr/>
        </p:nvSpPr>
        <p:spPr>
          <a:xfrm>
            <a:off x="1312920" y="3733920"/>
            <a:ext cx="193932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POOR CIRCULATION</a:t>
            </a:r>
            <a:endParaRPr b="0" sz="1800" strike="noStrike">
              <a:solidFill>
                <a:srgbClr val="000000"/>
              </a:solidFill>
              <a:latin typeface="Arial"/>
              <a:ea typeface="Arial"/>
              <a:cs typeface="Arial"/>
              <a:sym typeface="Arial"/>
            </a:endParaRPr>
          </a:p>
        </p:txBody>
      </p:sp>
      <p:sp>
        <p:nvSpPr>
          <p:cNvPr id="221" name="Shape 221"/>
          <p:cNvSpPr/>
          <p:nvPr/>
        </p:nvSpPr>
        <p:spPr>
          <a:xfrm>
            <a:off x="3619440" y="387180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JOINT PAIN</a:t>
            </a:r>
            <a:endParaRPr b="0" sz="1800" strike="noStrike">
              <a:solidFill>
                <a:srgbClr val="000000"/>
              </a:solidFill>
              <a:latin typeface="Arial"/>
              <a:ea typeface="Arial"/>
              <a:cs typeface="Arial"/>
              <a:sym typeface="Arial"/>
            </a:endParaRPr>
          </a:p>
        </p:txBody>
      </p:sp>
      <p:sp>
        <p:nvSpPr>
          <p:cNvPr id="222" name="Shape 222"/>
          <p:cNvSpPr/>
          <p:nvPr/>
        </p:nvSpPr>
        <p:spPr>
          <a:xfrm>
            <a:off x="5925960" y="387504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LEG CRAMPS</a:t>
            </a:r>
            <a:endParaRPr b="0" sz="1800" strike="noStrike">
              <a:solidFill>
                <a:srgbClr val="000000"/>
              </a:solidFill>
              <a:latin typeface="Arial"/>
              <a:ea typeface="Arial"/>
              <a:cs typeface="Arial"/>
              <a:sym typeface="Arial"/>
            </a:endParaRPr>
          </a:p>
        </p:txBody>
      </p:sp>
      <p:sp>
        <p:nvSpPr>
          <p:cNvPr id="223" name="Shape 223"/>
          <p:cNvSpPr/>
          <p:nvPr/>
        </p:nvSpPr>
        <p:spPr>
          <a:xfrm>
            <a:off x="5932440" y="5638680"/>
            <a:ext cx="193932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WEIGHT ISSUES</a:t>
            </a:r>
            <a:endParaRPr b="0" sz="1800" strike="noStrike">
              <a:solidFill>
                <a:srgbClr val="000000"/>
              </a:solidFill>
              <a:latin typeface="Arial"/>
              <a:ea typeface="Arial"/>
              <a:cs typeface="Arial"/>
              <a:sym typeface="Arial"/>
            </a:endParaRPr>
          </a:p>
        </p:txBody>
      </p:sp>
      <p:sp>
        <p:nvSpPr>
          <p:cNvPr id="224" name="Shape 224"/>
          <p:cNvSpPr/>
          <p:nvPr/>
        </p:nvSpPr>
        <p:spPr>
          <a:xfrm>
            <a:off x="1320840" y="463860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a:off x="3627360" y="463860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a:off x="5932440" y="4638600"/>
            <a:ext cx="1939320" cy="742320"/>
          </a:xfrm>
          <a:prstGeom prst="rect">
            <a:avLst/>
          </a:prstGeom>
          <a:noFill/>
          <a:ln cap="rnd" cmpd="sng" w="9525">
            <a:solidFill>
              <a:srgbClr val="0079A4"/>
            </a:solidFill>
            <a:prstDash val="dash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a:off x="1320840" y="4830840"/>
            <a:ext cx="1939320" cy="3675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STRESS</a:t>
            </a:r>
            <a:endParaRPr b="0" sz="1800" strike="noStrike">
              <a:solidFill>
                <a:srgbClr val="000000"/>
              </a:solidFill>
              <a:latin typeface="Arial"/>
              <a:ea typeface="Arial"/>
              <a:cs typeface="Arial"/>
              <a:sym typeface="Arial"/>
            </a:endParaRPr>
          </a:p>
        </p:txBody>
      </p:sp>
      <p:sp>
        <p:nvSpPr>
          <p:cNvPr id="228" name="Shape 228"/>
          <p:cNvSpPr/>
          <p:nvPr/>
        </p:nvSpPr>
        <p:spPr>
          <a:xfrm>
            <a:off x="3629160" y="4724280"/>
            <a:ext cx="193932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HIGH BLOOD PRESSURE</a:t>
            </a:r>
            <a:endParaRPr b="0" sz="1800" strike="noStrike">
              <a:solidFill>
                <a:srgbClr val="000000"/>
              </a:solidFill>
              <a:latin typeface="Arial"/>
              <a:ea typeface="Arial"/>
              <a:cs typeface="Arial"/>
              <a:sym typeface="Arial"/>
            </a:endParaRPr>
          </a:p>
        </p:txBody>
      </p:sp>
      <p:sp>
        <p:nvSpPr>
          <p:cNvPr id="229" name="Shape 229"/>
          <p:cNvSpPr/>
          <p:nvPr/>
        </p:nvSpPr>
        <p:spPr>
          <a:xfrm>
            <a:off x="5935680" y="4727520"/>
            <a:ext cx="1939320" cy="6454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1800" strike="noStrike">
                <a:solidFill>
                  <a:srgbClr val="000000"/>
                </a:solidFill>
                <a:latin typeface="Arial"/>
                <a:ea typeface="Arial"/>
                <a:cs typeface="Arial"/>
                <a:sym typeface="Arial"/>
              </a:rPr>
              <a:t>REGULATING BLOOD SUGAR</a:t>
            </a:r>
            <a:endParaRPr b="0" sz="1800" strike="noStrike">
              <a:solidFill>
                <a:srgbClr val="000000"/>
              </a:solidFill>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